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3" r:id="rId5"/>
    <p:sldId id="260" r:id="rId6"/>
    <p:sldId id="264" r:id="rId7"/>
    <p:sldId id="265" r:id="rId8"/>
    <p:sldId id="266" r:id="rId9"/>
    <p:sldId id="275" r:id="rId10"/>
    <p:sldId id="267" r:id="rId11"/>
    <p:sldId id="268" r:id="rId12"/>
    <p:sldId id="271" r:id="rId13"/>
    <p:sldId id="272" r:id="rId14"/>
    <p:sldId id="273"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59" d="100"/>
          <a:sy n="159" d="100"/>
        </p:scale>
        <p:origin x="30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avadinimo skaidr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150EA87-E9C9-A098-6EB2-D17AAA137346}"/>
              </a:ext>
            </a:extLst>
          </p:cNvPr>
          <p:cNvSpPr>
            <a:spLocks noGrp="1"/>
          </p:cNvSpPr>
          <p:nvPr>
            <p:ph type="ctrTitle"/>
          </p:nvPr>
        </p:nvSpPr>
        <p:spPr>
          <a:xfrm>
            <a:off x="1524000" y="1122363"/>
            <a:ext cx="9144000" cy="2387600"/>
          </a:xfrm>
        </p:spPr>
        <p:txBody>
          <a:bodyPr anchor="b"/>
          <a:lstStyle>
            <a:lvl1pPr algn="ctr">
              <a:defRPr sz="6000"/>
            </a:lvl1pPr>
          </a:lstStyle>
          <a:p>
            <a:r>
              <a:rPr lang="lt-LT"/>
              <a:t>Spustelėję redaguokite stilių</a:t>
            </a:r>
            <a:endParaRPr lang="en-US"/>
          </a:p>
        </p:txBody>
      </p:sp>
      <p:sp>
        <p:nvSpPr>
          <p:cNvPr id="3" name="Antrinis pavadinimas 2">
            <a:extLst>
              <a:ext uri="{FF2B5EF4-FFF2-40B4-BE49-F238E27FC236}">
                <a16:creationId xmlns:a16="http://schemas.microsoft.com/office/drawing/2014/main" id="{3E5A48F9-A604-0955-DB03-738F2F1F04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lt-LT"/>
              <a:t>Spustelėkite norėdami redaguoti šablono paantraštės stilių</a:t>
            </a:r>
            <a:endParaRPr lang="en-US"/>
          </a:p>
        </p:txBody>
      </p:sp>
      <p:sp>
        <p:nvSpPr>
          <p:cNvPr id="4" name="Datos vietos rezervavimo ženklas 3">
            <a:extLst>
              <a:ext uri="{FF2B5EF4-FFF2-40B4-BE49-F238E27FC236}">
                <a16:creationId xmlns:a16="http://schemas.microsoft.com/office/drawing/2014/main" id="{D73C42B5-B97F-71B9-A368-09A17379A128}"/>
              </a:ext>
            </a:extLst>
          </p:cNvPr>
          <p:cNvSpPr>
            <a:spLocks noGrp="1"/>
          </p:cNvSpPr>
          <p:nvPr>
            <p:ph type="dt" sz="half" idx="10"/>
          </p:nvPr>
        </p:nvSpPr>
        <p:spPr/>
        <p:txBody>
          <a:bodyPr/>
          <a:lstStyle/>
          <a:p>
            <a:fld id="{1EA036D8-39BE-4932-8D7B-D23EF333E152}" type="datetimeFigureOut">
              <a:rPr lang="en-US" smtClean="0"/>
              <a:t>2023-06-07</a:t>
            </a:fld>
            <a:endParaRPr lang="en-US"/>
          </a:p>
        </p:txBody>
      </p:sp>
      <p:sp>
        <p:nvSpPr>
          <p:cNvPr id="5" name="Poraštės vietos rezervavimo ženklas 4">
            <a:extLst>
              <a:ext uri="{FF2B5EF4-FFF2-40B4-BE49-F238E27FC236}">
                <a16:creationId xmlns:a16="http://schemas.microsoft.com/office/drawing/2014/main" id="{8A96CC5C-442F-0BCA-0F6C-2259F12D0113}"/>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EB7FE9EE-7BC5-24CA-6123-EA8CCF036A85}"/>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2780834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Pavadinimas ir vertikalus tekst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430FFC6-60EC-3128-B0B0-CAFA4A2C6D6E}"/>
              </a:ext>
            </a:extLst>
          </p:cNvPr>
          <p:cNvSpPr>
            <a:spLocks noGrp="1"/>
          </p:cNvSpPr>
          <p:nvPr>
            <p:ph type="title"/>
          </p:nvPr>
        </p:nvSpPr>
        <p:spPr/>
        <p:txBody>
          <a:bodyPr/>
          <a:lstStyle/>
          <a:p>
            <a:r>
              <a:rPr lang="lt-LT"/>
              <a:t>Spustelėję redaguokite stilių</a:t>
            </a:r>
            <a:endParaRPr lang="en-US"/>
          </a:p>
        </p:txBody>
      </p:sp>
      <p:sp>
        <p:nvSpPr>
          <p:cNvPr id="3" name="Vertikalaus teksto vietos rezervavimo ženklas 2">
            <a:extLst>
              <a:ext uri="{FF2B5EF4-FFF2-40B4-BE49-F238E27FC236}">
                <a16:creationId xmlns:a16="http://schemas.microsoft.com/office/drawing/2014/main" id="{E14830CE-92EE-292E-5A11-D742ADA0FE9E}"/>
              </a:ext>
            </a:extLst>
          </p:cNvPr>
          <p:cNvSpPr>
            <a:spLocks noGrp="1"/>
          </p:cNvSpPr>
          <p:nvPr>
            <p:ph type="body" orient="vert" idx="1"/>
          </p:nvPr>
        </p:nvSpPr>
        <p:spPr/>
        <p:txBody>
          <a:bodyPr vert="eaVert"/>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97069FC6-588A-ADD0-DCBF-3C003CD37B17}"/>
              </a:ext>
            </a:extLst>
          </p:cNvPr>
          <p:cNvSpPr>
            <a:spLocks noGrp="1"/>
          </p:cNvSpPr>
          <p:nvPr>
            <p:ph type="dt" sz="half" idx="10"/>
          </p:nvPr>
        </p:nvSpPr>
        <p:spPr/>
        <p:txBody>
          <a:bodyPr/>
          <a:lstStyle/>
          <a:p>
            <a:fld id="{1EA036D8-39BE-4932-8D7B-D23EF333E152}" type="datetimeFigureOut">
              <a:rPr lang="en-US" smtClean="0"/>
              <a:t>2023-06-07</a:t>
            </a:fld>
            <a:endParaRPr lang="en-US"/>
          </a:p>
        </p:txBody>
      </p:sp>
      <p:sp>
        <p:nvSpPr>
          <p:cNvPr id="5" name="Poraštės vietos rezervavimo ženklas 4">
            <a:extLst>
              <a:ext uri="{FF2B5EF4-FFF2-40B4-BE49-F238E27FC236}">
                <a16:creationId xmlns:a16="http://schemas.microsoft.com/office/drawing/2014/main" id="{EB7D9D84-076D-BC06-7590-7C9CF86B31FD}"/>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636E0546-F1FA-F702-43A7-2A953F19B078}"/>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4205323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us pavadinimas ir tekstas">
    <p:spTree>
      <p:nvGrpSpPr>
        <p:cNvPr id="1" name=""/>
        <p:cNvGrpSpPr/>
        <p:nvPr/>
      </p:nvGrpSpPr>
      <p:grpSpPr>
        <a:xfrm>
          <a:off x="0" y="0"/>
          <a:ext cx="0" cy="0"/>
          <a:chOff x="0" y="0"/>
          <a:chExt cx="0" cy="0"/>
        </a:xfrm>
      </p:grpSpPr>
      <p:sp>
        <p:nvSpPr>
          <p:cNvPr id="2" name="Vertikalus pavadinimas 1">
            <a:extLst>
              <a:ext uri="{FF2B5EF4-FFF2-40B4-BE49-F238E27FC236}">
                <a16:creationId xmlns:a16="http://schemas.microsoft.com/office/drawing/2014/main" id="{0CB257FE-9E02-64DB-62AA-311DB8E8B106}"/>
              </a:ext>
            </a:extLst>
          </p:cNvPr>
          <p:cNvSpPr>
            <a:spLocks noGrp="1"/>
          </p:cNvSpPr>
          <p:nvPr>
            <p:ph type="title" orient="vert"/>
          </p:nvPr>
        </p:nvSpPr>
        <p:spPr>
          <a:xfrm>
            <a:off x="8724900" y="365125"/>
            <a:ext cx="2628900" cy="5811838"/>
          </a:xfrm>
        </p:spPr>
        <p:txBody>
          <a:bodyPr vert="eaVert"/>
          <a:lstStyle/>
          <a:p>
            <a:r>
              <a:rPr lang="lt-LT"/>
              <a:t>Spustelėję redaguokite stilių</a:t>
            </a:r>
            <a:endParaRPr lang="en-US"/>
          </a:p>
        </p:txBody>
      </p:sp>
      <p:sp>
        <p:nvSpPr>
          <p:cNvPr id="3" name="Vertikalaus teksto vietos rezervavimo ženklas 2">
            <a:extLst>
              <a:ext uri="{FF2B5EF4-FFF2-40B4-BE49-F238E27FC236}">
                <a16:creationId xmlns:a16="http://schemas.microsoft.com/office/drawing/2014/main" id="{3D0F25DA-F895-7191-A244-0931504117E0}"/>
              </a:ext>
            </a:extLst>
          </p:cNvPr>
          <p:cNvSpPr>
            <a:spLocks noGrp="1"/>
          </p:cNvSpPr>
          <p:nvPr>
            <p:ph type="body" orient="vert" idx="1"/>
          </p:nvPr>
        </p:nvSpPr>
        <p:spPr>
          <a:xfrm>
            <a:off x="838200" y="365125"/>
            <a:ext cx="7734300" cy="5811838"/>
          </a:xfrm>
        </p:spPr>
        <p:txBody>
          <a:bodyPr vert="eaVert"/>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5D803E02-9FDA-03C9-1974-5EB446279D4C}"/>
              </a:ext>
            </a:extLst>
          </p:cNvPr>
          <p:cNvSpPr>
            <a:spLocks noGrp="1"/>
          </p:cNvSpPr>
          <p:nvPr>
            <p:ph type="dt" sz="half" idx="10"/>
          </p:nvPr>
        </p:nvSpPr>
        <p:spPr/>
        <p:txBody>
          <a:bodyPr/>
          <a:lstStyle/>
          <a:p>
            <a:fld id="{1EA036D8-39BE-4932-8D7B-D23EF333E152}" type="datetimeFigureOut">
              <a:rPr lang="en-US" smtClean="0"/>
              <a:t>2023-06-07</a:t>
            </a:fld>
            <a:endParaRPr lang="en-US"/>
          </a:p>
        </p:txBody>
      </p:sp>
      <p:sp>
        <p:nvSpPr>
          <p:cNvPr id="5" name="Poraštės vietos rezervavimo ženklas 4">
            <a:extLst>
              <a:ext uri="{FF2B5EF4-FFF2-40B4-BE49-F238E27FC236}">
                <a16:creationId xmlns:a16="http://schemas.microsoft.com/office/drawing/2014/main" id="{F15309F6-9F4B-E027-1E62-4D1EB60921F9}"/>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8D90AFB6-C93E-42B6-DDA4-2271127466CF}"/>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2188815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avadinimas ir turiny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2244CE66-1069-9259-E5DA-0C5CA1016C90}"/>
              </a:ext>
            </a:extLst>
          </p:cNvPr>
          <p:cNvSpPr>
            <a:spLocks noGrp="1"/>
          </p:cNvSpPr>
          <p:nvPr>
            <p:ph type="title"/>
          </p:nvPr>
        </p:nvSpPr>
        <p:spPr/>
        <p:txBody>
          <a:body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B4137777-680B-1161-36E6-3ED29B2A5649}"/>
              </a:ext>
            </a:extLst>
          </p:cNvPr>
          <p:cNvSpPr>
            <a:spLocks noGrp="1"/>
          </p:cNvSpPr>
          <p:nvPr>
            <p:ph idx="1"/>
          </p:nvPr>
        </p:nvSpPr>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8A3C978E-D2A3-D12E-6532-06E8822FF77A}"/>
              </a:ext>
            </a:extLst>
          </p:cNvPr>
          <p:cNvSpPr>
            <a:spLocks noGrp="1"/>
          </p:cNvSpPr>
          <p:nvPr>
            <p:ph type="dt" sz="half" idx="10"/>
          </p:nvPr>
        </p:nvSpPr>
        <p:spPr/>
        <p:txBody>
          <a:bodyPr/>
          <a:lstStyle/>
          <a:p>
            <a:fld id="{1EA036D8-39BE-4932-8D7B-D23EF333E152}" type="datetimeFigureOut">
              <a:rPr lang="en-US" smtClean="0"/>
              <a:t>2023-06-07</a:t>
            </a:fld>
            <a:endParaRPr lang="en-US"/>
          </a:p>
        </p:txBody>
      </p:sp>
      <p:sp>
        <p:nvSpPr>
          <p:cNvPr id="5" name="Poraštės vietos rezervavimo ženklas 4">
            <a:extLst>
              <a:ext uri="{FF2B5EF4-FFF2-40B4-BE49-F238E27FC236}">
                <a16:creationId xmlns:a16="http://schemas.microsoft.com/office/drawing/2014/main" id="{304BC227-B26C-9030-B38E-44EAFECA58BC}"/>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BA637898-421B-96DD-BC4F-B66CDF54F734}"/>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79363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kcijos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3A76921B-7611-AD90-3C5D-BA52DE42B8DF}"/>
              </a:ext>
            </a:extLst>
          </p:cNvPr>
          <p:cNvSpPr>
            <a:spLocks noGrp="1"/>
          </p:cNvSpPr>
          <p:nvPr>
            <p:ph type="title"/>
          </p:nvPr>
        </p:nvSpPr>
        <p:spPr>
          <a:xfrm>
            <a:off x="831850" y="1709738"/>
            <a:ext cx="10515600" cy="2852737"/>
          </a:xfrm>
        </p:spPr>
        <p:txBody>
          <a:bodyPr anchor="b"/>
          <a:lstStyle>
            <a:lvl1pPr>
              <a:defRPr sz="6000"/>
            </a:lvl1p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FD6D73D9-73C6-A2E8-70D2-BA0B8820E4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lt-LT"/>
              <a:t>Spustelėkite, kad galėtumėte redaguoti šablono teksto stilius</a:t>
            </a:r>
          </a:p>
        </p:txBody>
      </p:sp>
      <p:sp>
        <p:nvSpPr>
          <p:cNvPr id="4" name="Datos vietos rezervavimo ženklas 3">
            <a:extLst>
              <a:ext uri="{FF2B5EF4-FFF2-40B4-BE49-F238E27FC236}">
                <a16:creationId xmlns:a16="http://schemas.microsoft.com/office/drawing/2014/main" id="{D531F235-87FF-89C0-F707-8E90D1059263}"/>
              </a:ext>
            </a:extLst>
          </p:cNvPr>
          <p:cNvSpPr>
            <a:spLocks noGrp="1"/>
          </p:cNvSpPr>
          <p:nvPr>
            <p:ph type="dt" sz="half" idx="10"/>
          </p:nvPr>
        </p:nvSpPr>
        <p:spPr/>
        <p:txBody>
          <a:bodyPr/>
          <a:lstStyle/>
          <a:p>
            <a:fld id="{1EA036D8-39BE-4932-8D7B-D23EF333E152}" type="datetimeFigureOut">
              <a:rPr lang="en-US" smtClean="0"/>
              <a:t>2023-06-07</a:t>
            </a:fld>
            <a:endParaRPr lang="en-US"/>
          </a:p>
        </p:txBody>
      </p:sp>
      <p:sp>
        <p:nvSpPr>
          <p:cNvPr id="5" name="Poraštės vietos rezervavimo ženklas 4">
            <a:extLst>
              <a:ext uri="{FF2B5EF4-FFF2-40B4-BE49-F238E27FC236}">
                <a16:creationId xmlns:a16="http://schemas.microsoft.com/office/drawing/2014/main" id="{A4F8E074-359E-22AA-8CAE-3E5BF03CDC94}"/>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4FA08F2B-0344-18C2-0D4B-AF3CECC2B0C7}"/>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188644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 turiniai">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86D8F16-FF3E-62EC-81A7-ACE185C3E445}"/>
              </a:ext>
            </a:extLst>
          </p:cNvPr>
          <p:cNvSpPr>
            <a:spLocks noGrp="1"/>
          </p:cNvSpPr>
          <p:nvPr>
            <p:ph type="title"/>
          </p:nvPr>
        </p:nvSpPr>
        <p:spPr/>
        <p:txBody>
          <a:body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6FB5081B-6E71-F47A-0252-48180B51B6AC}"/>
              </a:ext>
            </a:extLst>
          </p:cNvPr>
          <p:cNvSpPr>
            <a:spLocks noGrp="1"/>
          </p:cNvSpPr>
          <p:nvPr>
            <p:ph sz="half" idx="1"/>
          </p:nvPr>
        </p:nvSpPr>
        <p:spPr>
          <a:xfrm>
            <a:off x="838200" y="1825625"/>
            <a:ext cx="5181600" cy="435133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Turinio vietos rezervavimo ženklas 3">
            <a:extLst>
              <a:ext uri="{FF2B5EF4-FFF2-40B4-BE49-F238E27FC236}">
                <a16:creationId xmlns:a16="http://schemas.microsoft.com/office/drawing/2014/main" id="{0D7407DE-839C-0E6F-5DA6-02B2042362FA}"/>
              </a:ext>
            </a:extLst>
          </p:cNvPr>
          <p:cNvSpPr>
            <a:spLocks noGrp="1"/>
          </p:cNvSpPr>
          <p:nvPr>
            <p:ph sz="half" idx="2"/>
          </p:nvPr>
        </p:nvSpPr>
        <p:spPr>
          <a:xfrm>
            <a:off x="6172200" y="1825625"/>
            <a:ext cx="5181600" cy="435133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5" name="Datos vietos rezervavimo ženklas 4">
            <a:extLst>
              <a:ext uri="{FF2B5EF4-FFF2-40B4-BE49-F238E27FC236}">
                <a16:creationId xmlns:a16="http://schemas.microsoft.com/office/drawing/2014/main" id="{32EA621F-200C-3F03-1ACE-DB347E650479}"/>
              </a:ext>
            </a:extLst>
          </p:cNvPr>
          <p:cNvSpPr>
            <a:spLocks noGrp="1"/>
          </p:cNvSpPr>
          <p:nvPr>
            <p:ph type="dt" sz="half" idx="10"/>
          </p:nvPr>
        </p:nvSpPr>
        <p:spPr/>
        <p:txBody>
          <a:bodyPr/>
          <a:lstStyle/>
          <a:p>
            <a:fld id="{1EA036D8-39BE-4932-8D7B-D23EF333E152}" type="datetimeFigureOut">
              <a:rPr lang="en-US" smtClean="0"/>
              <a:t>2023-06-07</a:t>
            </a:fld>
            <a:endParaRPr lang="en-US"/>
          </a:p>
        </p:txBody>
      </p:sp>
      <p:sp>
        <p:nvSpPr>
          <p:cNvPr id="6" name="Poraštės vietos rezervavimo ženklas 5">
            <a:extLst>
              <a:ext uri="{FF2B5EF4-FFF2-40B4-BE49-F238E27FC236}">
                <a16:creationId xmlns:a16="http://schemas.microsoft.com/office/drawing/2014/main" id="{268DEE5A-85F5-36FF-566B-55A000F008B4}"/>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8F320F66-EB29-D343-D659-D28AEF7D5E10}"/>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347675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Lyginim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3958008-6A3E-2C2D-B3FC-68216BFC1881}"/>
              </a:ext>
            </a:extLst>
          </p:cNvPr>
          <p:cNvSpPr>
            <a:spLocks noGrp="1"/>
          </p:cNvSpPr>
          <p:nvPr>
            <p:ph type="title"/>
          </p:nvPr>
        </p:nvSpPr>
        <p:spPr>
          <a:xfrm>
            <a:off x="839788" y="365125"/>
            <a:ext cx="10515600" cy="1325563"/>
          </a:xfrm>
        </p:spPr>
        <p:txBody>
          <a:body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DF721184-5CA8-806F-3B89-B6D894FED8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lt-LT"/>
              <a:t>Spustelėkite, kad galėtumėte redaguoti šablono teksto stilius</a:t>
            </a:r>
          </a:p>
        </p:txBody>
      </p:sp>
      <p:sp>
        <p:nvSpPr>
          <p:cNvPr id="4" name="Turinio vietos rezervavimo ženklas 3">
            <a:extLst>
              <a:ext uri="{FF2B5EF4-FFF2-40B4-BE49-F238E27FC236}">
                <a16:creationId xmlns:a16="http://schemas.microsoft.com/office/drawing/2014/main" id="{EECBE5BD-B183-BAC8-200D-5766FDEE44DB}"/>
              </a:ext>
            </a:extLst>
          </p:cNvPr>
          <p:cNvSpPr>
            <a:spLocks noGrp="1"/>
          </p:cNvSpPr>
          <p:nvPr>
            <p:ph sz="half" idx="2"/>
          </p:nvPr>
        </p:nvSpPr>
        <p:spPr>
          <a:xfrm>
            <a:off x="839788" y="2505075"/>
            <a:ext cx="5157787" cy="368458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5" name="Teksto vietos rezervavimo ženklas 4">
            <a:extLst>
              <a:ext uri="{FF2B5EF4-FFF2-40B4-BE49-F238E27FC236}">
                <a16:creationId xmlns:a16="http://schemas.microsoft.com/office/drawing/2014/main" id="{4DE490CB-2B90-6EEE-F766-8DF8E2B4B8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lt-LT"/>
              <a:t>Spustelėkite, kad galėtumėte redaguoti šablono teksto stilius</a:t>
            </a:r>
          </a:p>
        </p:txBody>
      </p:sp>
      <p:sp>
        <p:nvSpPr>
          <p:cNvPr id="6" name="Turinio vietos rezervavimo ženklas 5">
            <a:extLst>
              <a:ext uri="{FF2B5EF4-FFF2-40B4-BE49-F238E27FC236}">
                <a16:creationId xmlns:a16="http://schemas.microsoft.com/office/drawing/2014/main" id="{748FE6B9-387C-21AB-CC08-86605A526BD7}"/>
              </a:ext>
            </a:extLst>
          </p:cNvPr>
          <p:cNvSpPr>
            <a:spLocks noGrp="1"/>
          </p:cNvSpPr>
          <p:nvPr>
            <p:ph sz="quarter" idx="4"/>
          </p:nvPr>
        </p:nvSpPr>
        <p:spPr>
          <a:xfrm>
            <a:off x="6172200" y="2505075"/>
            <a:ext cx="5183188" cy="368458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7" name="Datos vietos rezervavimo ženklas 6">
            <a:extLst>
              <a:ext uri="{FF2B5EF4-FFF2-40B4-BE49-F238E27FC236}">
                <a16:creationId xmlns:a16="http://schemas.microsoft.com/office/drawing/2014/main" id="{762AEC5D-E1C2-CC7C-03F0-60BA4F3D247C}"/>
              </a:ext>
            </a:extLst>
          </p:cNvPr>
          <p:cNvSpPr>
            <a:spLocks noGrp="1"/>
          </p:cNvSpPr>
          <p:nvPr>
            <p:ph type="dt" sz="half" idx="10"/>
          </p:nvPr>
        </p:nvSpPr>
        <p:spPr/>
        <p:txBody>
          <a:bodyPr/>
          <a:lstStyle/>
          <a:p>
            <a:fld id="{1EA036D8-39BE-4932-8D7B-D23EF333E152}" type="datetimeFigureOut">
              <a:rPr lang="en-US" smtClean="0"/>
              <a:t>2023-06-07</a:t>
            </a:fld>
            <a:endParaRPr lang="en-US"/>
          </a:p>
        </p:txBody>
      </p:sp>
      <p:sp>
        <p:nvSpPr>
          <p:cNvPr id="8" name="Poraštės vietos rezervavimo ženklas 7">
            <a:extLst>
              <a:ext uri="{FF2B5EF4-FFF2-40B4-BE49-F238E27FC236}">
                <a16:creationId xmlns:a16="http://schemas.microsoft.com/office/drawing/2014/main" id="{CB8DADEC-9D1D-63A2-2C47-D5B90A29F518}"/>
              </a:ext>
            </a:extLst>
          </p:cNvPr>
          <p:cNvSpPr>
            <a:spLocks noGrp="1"/>
          </p:cNvSpPr>
          <p:nvPr>
            <p:ph type="ftr" sz="quarter" idx="11"/>
          </p:nvPr>
        </p:nvSpPr>
        <p:spPr/>
        <p:txBody>
          <a:bodyPr/>
          <a:lstStyle/>
          <a:p>
            <a:endParaRPr lang="en-US"/>
          </a:p>
        </p:txBody>
      </p:sp>
      <p:sp>
        <p:nvSpPr>
          <p:cNvPr id="9" name="Skaidrės numerio vietos rezervavimo ženklas 8">
            <a:extLst>
              <a:ext uri="{FF2B5EF4-FFF2-40B4-BE49-F238E27FC236}">
                <a16:creationId xmlns:a16="http://schemas.microsoft.com/office/drawing/2014/main" id="{29EF32C9-1F84-9A9A-E04C-D31B385817CD}"/>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2388452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k pavadinim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43806A9-A7F5-2D2D-44E8-4AFEA48E7097}"/>
              </a:ext>
            </a:extLst>
          </p:cNvPr>
          <p:cNvSpPr>
            <a:spLocks noGrp="1"/>
          </p:cNvSpPr>
          <p:nvPr>
            <p:ph type="title"/>
          </p:nvPr>
        </p:nvSpPr>
        <p:spPr/>
        <p:txBody>
          <a:bodyPr/>
          <a:lstStyle/>
          <a:p>
            <a:r>
              <a:rPr lang="lt-LT"/>
              <a:t>Spustelėję redaguokite stilių</a:t>
            </a:r>
            <a:endParaRPr lang="en-US"/>
          </a:p>
        </p:txBody>
      </p:sp>
      <p:sp>
        <p:nvSpPr>
          <p:cNvPr id="3" name="Datos vietos rezervavimo ženklas 2">
            <a:extLst>
              <a:ext uri="{FF2B5EF4-FFF2-40B4-BE49-F238E27FC236}">
                <a16:creationId xmlns:a16="http://schemas.microsoft.com/office/drawing/2014/main" id="{18D8C502-47FB-9B02-62D4-8BE153CC63CF}"/>
              </a:ext>
            </a:extLst>
          </p:cNvPr>
          <p:cNvSpPr>
            <a:spLocks noGrp="1"/>
          </p:cNvSpPr>
          <p:nvPr>
            <p:ph type="dt" sz="half" idx="10"/>
          </p:nvPr>
        </p:nvSpPr>
        <p:spPr/>
        <p:txBody>
          <a:bodyPr/>
          <a:lstStyle/>
          <a:p>
            <a:fld id="{1EA036D8-39BE-4932-8D7B-D23EF333E152}" type="datetimeFigureOut">
              <a:rPr lang="en-US" smtClean="0"/>
              <a:t>2023-06-07</a:t>
            </a:fld>
            <a:endParaRPr lang="en-US"/>
          </a:p>
        </p:txBody>
      </p:sp>
      <p:sp>
        <p:nvSpPr>
          <p:cNvPr id="4" name="Poraštės vietos rezervavimo ženklas 3">
            <a:extLst>
              <a:ext uri="{FF2B5EF4-FFF2-40B4-BE49-F238E27FC236}">
                <a16:creationId xmlns:a16="http://schemas.microsoft.com/office/drawing/2014/main" id="{46260D23-5655-FC16-9832-124E096E4B73}"/>
              </a:ext>
            </a:extLst>
          </p:cNvPr>
          <p:cNvSpPr>
            <a:spLocks noGrp="1"/>
          </p:cNvSpPr>
          <p:nvPr>
            <p:ph type="ftr" sz="quarter" idx="11"/>
          </p:nvPr>
        </p:nvSpPr>
        <p:spPr/>
        <p:txBody>
          <a:bodyPr/>
          <a:lstStyle/>
          <a:p>
            <a:endParaRPr lang="en-US"/>
          </a:p>
        </p:txBody>
      </p:sp>
      <p:sp>
        <p:nvSpPr>
          <p:cNvPr id="5" name="Skaidrės numerio vietos rezervavimo ženklas 4">
            <a:extLst>
              <a:ext uri="{FF2B5EF4-FFF2-40B4-BE49-F238E27FC236}">
                <a16:creationId xmlns:a16="http://schemas.microsoft.com/office/drawing/2014/main" id="{11B191A8-A9B5-3648-CAAB-699E25E2A255}"/>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235679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uščia">
    <p:spTree>
      <p:nvGrpSpPr>
        <p:cNvPr id="1" name=""/>
        <p:cNvGrpSpPr/>
        <p:nvPr/>
      </p:nvGrpSpPr>
      <p:grpSpPr>
        <a:xfrm>
          <a:off x="0" y="0"/>
          <a:ext cx="0" cy="0"/>
          <a:chOff x="0" y="0"/>
          <a:chExt cx="0" cy="0"/>
        </a:xfrm>
      </p:grpSpPr>
      <p:sp>
        <p:nvSpPr>
          <p:cNvPr id="2" name="Datos vietos rezervavimo ženklas 1">
            <a:extLst>
              <a:ext uri="{FF2B5EF4-FFF2-40B4-BE49-F238E27FC236}">
                <a16:creationId xmlns:a16="http://schemas.microsoft.com/office/drawing/2014/main" id="{7CE11AF5-1F4A-2139-0E65-141CF4482C17}"/>
              </a:ext>
            </a:extLst>
          </p:cNvPr>
          <p:cNvSpPr>
            <a:spLocks noGrp="1"/>
          </p:cNvSpPr>
          <p:nvPr>
            <p:ph type="dt" sz="half" idx="10"/>
          </p:nvPr>
        </p:nvSpPr>
        <p:spPr/>
        <p:txBody>
          <a:bodyPr/>
          <a:lstStyle/>
          <a:p>
            <a:fld id="{1EA036D8-39BE-4932-8D7B-D23EF333E152}" type="datetimeFigureOut">
              <a:rPr lang="en-US" smtClean="0"/>
              <a:t>2023-06-07</a:t>
            </a:fld>
            <a:endParaRPr lang="en-US"/>
          </a:p>
        </p:txBody>
      </p:sp>
      <p:sp>
        <p:nvSpPr>
          <p:cNvPr id="3" name="Poraštės vietos rezervavimo ženklas 2">
            <a:extLst>
              <a:ext uri="{FF2B5EF4-FFF2-40B4-BE49-F238E27FC236}">
                <a16:creationId xmlns:a16="http://schemas.microsoft.com/office/drawing/2014/main" id="{DFD02626-84C9-BB25-9A52-AED5B9BB4048}"/>
              </a:ext>
            </a:extLst>
          </p:cNvPr>
          <p:cNvSpPr>
            <a:spLocks noGrp="1"/>
          </p:cNvSpPr>
          <p:nvPr>
            <p:ph type="ftr" sz="quarter" idx="11"/>
          </p:nvPr>
        </p:nvSpPr>
        <p:spPr/>
        <p:txBody>
          <a:bodyPr/>
          <a:lstStyle/>
          <a:p>
            <a:endParaRPr lang="en-US"/>
          </a:p>
        </p:txBody>
      </p:sp>
      <p:sp>
        <p:nvSpPr>
          <p:cNvPr id="4" name="Skaidrės numerio vietos rezervavimo ženklas 3">
            <a:extLst>
              <a:ext uri="{FF2B5EF4-FFF2-40B4-BE49-F238E27FC236}">
                <a16:creationId xmlns:a16="http://schemas.microsoft.com/office/drawing/2014/main" id="{3D05319F-5636-67EF-4168-A7D25BFDC9AB}"/>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4276103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urinys ir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D8C0F7D-7704-1DAC-B0FE-4ED98008C8C9}"/>
              </a:ext>
            </a:extLst>
          </p:cNvPr>
          <p:cNvSpPr>
            <a:spLocks noGrp="1"/>
          </p:cNvSpPr>
          <p:nvPr>
            <p:ph type="title"/>
          </p:nvPr>
        </p:nvSpPr>
        <p:spPr>
          <a:xfrm>
            <a:off x="839788" y="457200"/>
            <a:ext cx="3932237" cy="1600200"/>
          </a:xfrm>
        </p:spPr>
        <p:txBody>
          <a:bodyPr anchor="b"/>
          <a:lstStyle>
            <a:lvl1pPr>
              <a:defRPr sz="3200"/>
            </a:lvl1p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4ACF4033-F836-4F55-05E2-EC77F9CDE2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Teksto vietos rezervavimo ženklas 3">
            <a:extLst>
              <a:ext uri="{FF2B5EF4-FFF2-40B4-BE49-F238E27FC236}">
                <a16:creationId xmlns:a16="http://schemas.microsoft.com/office/drawing/2014/main" id="{BDAEAA28-BEC5-3D6F-20DA-8272882F02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lt-LT"/>
              <a:t>Spustelėkite, kad galėtumėte redaguoti šablono teksto stilius</a:t>
            </a:r>
          </a:p>
        </p:txBody>
      </p:sp>
      <p:sp>
        <p:nvSpPr>
          <p:cNvPr id="5" name="Datos vietos rezervavimo ženklas 4">
            <a:extLst>
              <a:ext uri="{FF2B5EF4-FFF2-40B4-BE49-F238E27FC236}">
                <a16:creationId xmlns:a16="http://schemas.microsoft.com/office/drawing/2014/main" id="{2711199C-5A11-E1DC-8F25-56E3051D3BAF}"/>
              </a:ext>
            </a:extLst>
          </p:cNvPr>
          <p:cNvSpPr>
            <a:spLocks noGrp="1"/>
          </p:cNvSpPr>
          <p:nvPr>
            <p:ph type="dt" sz="half" idx="10"/>
          </p:nvPr>
        </p:nvSpPr>
        <p:spPr/>
        <p:txBody>
          <a:bodyPr/>
          <a:lstStyle/>
          <a:p>
            <a:fld id="{1EA036D8-39BE-4932-8D7B-D23EF333E152}" type="datetimeFigureOut">
              <a:rPr lang="en-US" smtClean="0"/>
              <a:t>2023-06-07</a:t>
            </a:fld>
            <a:endParaRPr lang="en-US"/>
          </a:p>
        </p:txBody>
      </p:sp>
      <p:sp>
        <p:nvSpPr>
          <p:cNvPr id="6" name="Poraštės vietos rezervavimo ženklas 5">
            <a:extLst>
              <a:ext uri="{FF2B5EF4-FFF2-40B4-BE49-F238E27FC236}">
                <a16:creationId xmlns:a16="http://schemas.microsoft.com/office/drawing/2014/main" id="{EC99AAEB-81ED-FE4F-77B9-3BE11DCCB54B}"/>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4F8ADF64-F786-158D-D9AF-2E5605845BB3}"/>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54822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aveikslėlis ir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5C10EDB-B824-543D-7BBA-85DD9468CA4E}"/>
              </a:ext>
            </a:extLst>
          </p:cNvPr>
          <p:cNvSpPr>
            <a:spLocks noGrp="1"/>
          </p:cNvSpPr>
          <p:nvPr>
            <p:ph type="title"/>
          </p:nvPr>
        </p:nvSpPr>
        <p:spPr>
          <a:xfrm>
            <a:off x="839788" y="457200"/>
            <a:ext cx="3932237" cy="1600200"/>
          </a:xfrm>
        </p:spPr>
        <p:txBody>
          <a:bodyPr anchor="b"/>
          <a:lstStyle>
            <a:lvl1pPr>
              <a:defRPr sz="3200"/>
            </a:lvl1pPr>
          </a:lstStyle>
          <a:p>
            <a:r>
              <a:rPr lang="lt-LT"/>
              <a:t>Spustelėję redaguokite stilių</a:t>
            </a:r>
            <a:endParaRPr lang="en-US"/>
          </a:p>
        </p:txBody>
      </p:sp>
      <p:sp>
        <p:nvSpPr>
          <p:cNvPr id="3" name="Paveikslėlio vietos rezervavimo ženklas 2">
            <a:extLst>
              <a:ext uri="{FF2B5EF4-FFF2-40B4-BE49-F238E27FC236}">
                <a16:creationId xmlns:a16="http://schemas.microsoft.com/office/drawing/2014/main" id="{69DB04D0-8E6F-9E4A-34F3-8FB31F9A47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ksto vietos rezervavimo ženklas 3">
            <a:extLst>
              <a:ext uri="{FF2B5EF4-FFF2-40B4-BE49-F238E27FC236}">
                <a16:creationId xmlns:a16="http://schemas.microsoft.com/office/drawing/2014/main" id="{19FFEFF9-D2C3-D3D8-8691-CE641A25B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lt-LT"/>
              <a:t>Spustelėkite, kad galėtumėte redaguoti šablono teksto stilius</a:t>
            </a:r>
          </a:p>
        </p:txBody>
      </p:sp>
      <p:sp>
        <p:nvSpPr>
          <p:cNvPr id="5" name="Datos vietos rezervavimo ženklas 4">
            <a:extLst>
              <a:ext uri="{FF2B5EF4-FFF2-40B4-BE49-F238E27FC236}">
                <a16:creationId xmlns:a16="http://schemas.microsoft.com/office/drawing/2014/main" id="{7CD55C15-CC71-787F-B555-A564C5E8AB1A}"/>
              </a:ext>
            </a:extLst>
          </p:cNvPr>
          <p:cNvSpPr>
            <a:spLocks noGrp="1"/>
          </p:cNvSpPr>
          <p:nvPr>
            <p:ph type="dt" sz="half" idx="10"/>
          </p:nvPr>
        </p:nvSpPr>
        <p:spPr/>
        <p:txBody>
          <a:bodyPr/>
          <a:lstStyle/>
          <a:p>
            <a:fld id="{1EA036D8-39BE-4932-8D7B-D23EF333E152}" type="datetimeFigureOut">
              <a:rPr lang="en-US" smtClean="0"/>
              <a:t>2023-06-07</a:t>
            </a:fld>
            <a:endParaRPr lang="en-US"/>
          </a:p>
        </p:txBody>
      </p:sp>
      <p:sp>
        <p:nvSpPr>
          <p:cNvPr id="6" name="Poraštės vietos rezervavimo ženklas 5">
            <a:extLst>
              <a:ext uri="{FF2B5EF4-FFF2-40B4-BE49-F238E27FC236}">
                <a16:creationId xmlns:a16="http://schemas.microsoft.com/office/drawing/2014/main" id="{2A7B169A-9C7F-913A-B3BE-25670FE3FE7A}"/>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C8E097A1-3F9A-06B1-3D52-DD6F761E7B8F}"/>
              </a:ext>
            </a:extLst>
          </p:cNvPr>
          <p:cNvSpPr>
            <a:spLocks noGrp="1"/>
          </p:cNvSpPr>
          <p:nvPr>
            <p:ph type="sldNum" sz="quarter" idx="12"/>
          </p:nvPr>
        </p:nvSpPr>
        <p:spPr/>
        <p:txBody>
          <a:bodyPr/>
          <a:lstStyle/>
          <a:p>
            <a:fld id="{D0B87557-7C6E-42ED-8C51-1EEB1B25E0BF}" type="slidenum">
              <a:rPr lang="en-US" smtClean="0"/>
              <a:t>‹#›</a:t>
            </a:fld>
            <a:endParaRPr lang="en-US"/>
          </a:p>
        </p:txBody>
      </p:sp>
    </p:spTree>
    <p:extLst>
      <p:ext uri="{BB962C8B-B14F-4D97-AF65-F5344CB8AC3E}">
        <p14:creationId xmlns:p14="http://schemas.microsoft.com/office/powerpoint/2010/main" val="3006358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avadinimo vietos rezervavimo ženklas 1">
            <a:extLst>
              <a:ext uri="{FF2B5EF4-FFF2-40B4-BE49-F238E27FC236}">
                <a16:creationId xmlns:a16="http://schemas.microsoft.com/office/drawing/2014/main" id="{1E52E5F8-BC9A-39EA-F2D2-04AD299F74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EC3CB0A5-3E20-9D0A-1EC0-7BE5BBA094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1DEB785C-6D62-A65E-A003-01A579AFEF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A036D8-39BE-4932-8D7B-D23EF333E152}" type="datetimeFigureOut">
              <a:rPr lang="en-US" smtClean="0"/>
              <a:t>2023-06-07</a:t>
            </a:fld>
            <a:endParaRPr lang="en-US"/>
          </a:p>
        </p:txBody>
      </p:sp>
      <p:sp>
        <p:nvSpPr>
          <p:cNvPr id="5" name="Poraštės vietos rezervavimo ženklas 4">
            <a:extLst>
              <a:ext uri="{FF2B5EF4-FFF2-40B4-BE49-F238E27FC236}">
                <a16:creationId xmlns:a16="http://schemas.microsoft.com/office/drawing/2014/main" id="{4BF6C48A-940A-A246-C426-8F9DB12AAD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kaidrės numerio vietos rezervavimo ženklas 5">
            <a:extLst>
              <a:ext uri="{FF2B5EF4-FFF2-40B4-BE49-F238E27FC236}">
                <a16:creationId xmlns:a16="http://schemas.microsoft.com/office/drawing/2014/main" id="{22A10DA8-005C-84AE-EC6A-46DCF8A9BA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87557-7C6E-42ED-8C51-1EEB1B25E0BF}" type="slidenum">
              <a:rPr lang="en-US" smtClean="0"/>
              <a:t>‹#›</a:t>
            </a:fld>
            <a:endParaRPr lang="en-US"/>
          </a:p>
        </p:txBody>
      </p:sp>
    </p:spTree>
    <p:extLst>
      <p:ext uri="{BB962C8B-B14F-4D97-AF65-F5344CB8AC3E}">
        <p14:creationId xmlns:p14="http://schemas.microsoft.com/office/powerpoint/2010/main" val="4193225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1.xml"/><Relationship Id="rId1" Type="http://schemas.openxmlformats.org/officeDocument/2006/relationships/video" Target="https://www.youtube.com/embed/f6RKcRPP5oQ?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681B033-9A6F-E72B-071B-A606440071FE}"/>
              </a:ext>
            </a:extLst>
          </p:cNvPr>
          <p:cNvSpPr>
            <a:spLocks noGrp="1"/>
          </p:cNvSpPr>
          <p:nvPr>
            <p:ph type="ctrTitle"/>
          </p:nvPr>
        </p:nvSpPr>
        <p:spPr>
          <a:xfrm>
            <a:off x="1524000" y="1122363"/>
            <a:ext cx="9144000" cy="2144211"/>
          </a:xfrm>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Fraktal</a:t>
            </a:r>
            <a:r>
              <a:rPr lang="lt-LT" dirty="0">
                <a:latin typeface="Tahoma" panose="020B0604030504040204" pitchFamily="34" charset="0"/>
                <a:ea typeface="Tahoma" panose="020B0604030504040204" pitchFamily="34" charset="0"/>
                <a:cs typeface="Tahoma" panose="020B0604030504040204" pitchFamily="34" charset="0"/>
              </a:rPr>
              <a:t>ų atvaizdavimas trimatėje erdvėje</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3988468"/>
            <a:ext cx="9785684" cy="2001168"/>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Autorius - Adomas Bieliūnas IIIu2</a:t>
            </a:r>
          </a:p>
          <a:p>
            <a:r>
              <a:rPr lang="lt-LT" sz="2800" dirty="0">
                <a:latin typeface="Tahoma" panose="020B0604030504040204" pitchFamily="34" charset="0"/>
                <a:ea typeface="Tahoma" panose="020B0604030504040204" pitchFamily="34" charset="0"/>
                <a:cs typeface="Tahoma" panose="020B0604030504040204" pitchFamily="34" charset="0"/>
              </a:rPr>
              <a:t>Darbo vadovai - matematikos mokytoja Irma </a:t>
            </a:r>
            <a:r>
              <a:rPr lang="lt-LT" sz="2800" dirty="0" err="1">
                <a:latin typeface="Tahoma" panose="020B0604030504040204" pitchFamily="34" charset="0"/>
                <a:ea typeface="Tahoma" panose="020B0604030504040204" pitchFamily="34" charset="0"/>
                <a:cs typeface="Tahoma" panose="020B0604030504040204" pitchFamily="34" charset="0"/>
              </a:rPr>
              <a:t>Gecevičiūtė</a:t>
            </a:r>
            <a:r>
              <a:rPr lang="lt-LT" sz="2800" dirty="0">
                <a:latin typeface="Tahoma" panose="020B0604030504040204" pitchFamily="34" charset="0"/>
                <a:ea typeface="Tahoma" panose="020B0604030504040204" pitchFamily="34" charset="0"/>
                <a:cs typeface="Tahoma" panose="020B0604030504040204" pitchFamily="34" charset="0"/>
              </a:rPr>
              <a:t>, informacinių technologijų mokytojas Dainius </a:t>
            </a:r>
            <a:r>
              <a:rPr lang="lt-LT" sz="2800" dirty="0" err="1">
                <a:latin typeface="Tahoma" panose="020B0604030504040204" pitchFamily="34" charset="0"/>
                <a:ea typeface="Tahoma" panose="020B0604030504040204" pitchFamily="34" charset="0"/>
                <a:cs typeface="Tahoma" panose="020B0604030504040204" pitchFamily="34" charset="0"/>
              </a:rPr>
              <a:t>Martūnas</a:t>
            </a:r>
            <a:endParaRPr lang="lt-LT" sz="2800" dirty="0">
              <a:latin typeface="Tahoma" panose="020B0604030504040204" pitchFamily="34" charset="0"/>
              <a:ea typeface="Tahoma" panose="020B0604030504040204" pitchFamily="34" charset="0"/>
              <a:cs typeface="Tahoma" panose="020B0604030504040204" pitchFamily="34" charset="0"/>
            </a:endParaRPr>
          </a:p>
          <a:p>
            <a:r>
              <a:rPr lang="lt-LT" sz="2800" dirty="0">
                <a:latin typeface="Tahoma" panose="020B0604030504040204" pitchFamily="34" charset="0"/>
                <a:ea typeface="Tahoma" panose="020B0604030504040204" pitchFamily="34" charset="0"/>
                <a:cs typeface="Tahoma" panose="020B0604030504040204" pitchFamily="34" charset="0"/>
              </a:rPr>
              <a:t>2022-2023 metai</a:t>
            </a:r>
          </a:p>
          <a:p>
            <a:endParaRPr 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19138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aveikslėlis 5" descr="Paveikslėlis, kuriame yra žinutė, patiesalas, audinys&#10;&#10;Automatiškai sugeneruotas aprašymas">
            <a:extLst>
              <a:ext uri="{FF2B5EF4-FFF2-40B4-BE49-F238E27FC236}">
                <a16:creationId xmlns:a16="http://schemas.microsoft.com/office/drawing/2014/main" id="{0A247824-DE55-BCF0-034D-4EACF3B0C9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1138" y="285884"/>
            <a:ext cx="6144495" cy="2446638"/>
          </a:xfrm>
          <a:prstGeom prst="rect">
            <a:avLst/>
          </a:prstGeom>
        </p:spPr>
      </p:pic>
      <p:pic>
        <p:nvPicPr>
          <p:cNvPr id="9" name="Paveikslėlis 8">
            <a:extLst>
              <a:ext uri="{FF2B5EF4-FFF2-40B4-BE49-F238E27FC236}">
                <a16:creationId xmlns:a16="http://schemas.microsoft.com/office/drawing/2014/main" id="{AE5B1716-ED09-D6C4-837E-0DCAB7F76C86}"/>
              </a:ext>
            </a:extLst>
          </p:cNvPr>
          <p:cNvPicPr>
            <a:picLocks noChangeAspect="1"/>
          </p:cNvPicPr>
          <p:nvPr/>
        </p:nvPicPr>
        <p:blipFill>
          <a:blip r:embed="rId3"/>
          <a:stretch>
            <a:fillRect/>
          </a:stretch>
        </p:blipFill>
        <p:spPr>
          <a:xfrm>
            <a:off x="2800165" y="3152274"/>
            <a:ext cx="6065468" cy="3236494"/>
          </a:xfrm>
          <a:prstGeom prst="rect">
            <a:avLst/>
          </a:prstGeom>
        </p:spPr>
      </p:pic>
    </p:spTree>
    <p:extLst>
      <p:ext uri="{BB962C8B-B14F-4D97-AF65-F5344CB8AC3E}">
        <p14:creationId xmlns:p14="http://schemas.microsoft.com/office/powerpoint/2010/main" val="2277579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86497"/>
            <a:ext cx="9251092" cy="6133829"/>
          </a:xfrm>
        </p:spPr>
        <p:txBody>
          <a:bodyPr>
            <a:normAutofit/>
          </a:bodyPr>
          <a:lstStyle/>
          <a:p>
            <a:r>
              <a:rPr lang="lt-LT" sz="3200" dirty="0">
                <a:latin typeface="Tahoma" panose="020B0604030504040204" pitchFamily="34" charset="0"/>
                <a:ea typeface="Tahoma" panose="020B0604030504040204" pitchFamily="34" charset="0"/>
                <a:cs typeface="Tahoma" panose="020B0604030504040204" pitchFamily="34" charset="0"/>
              </a:rPr>
              <a:t>4. Išvados</a:t>
            </a:r>
          </a:p>
          <a:p>
            <a:r>
              <a:rPr lang="lt-LT" sz="2800" dirty="0">
                <a:latin typeface="Tahoma" panose="020B0604030504040204" pitchFamily="34" charset="0"/>
                <a:ea typeface="Tahoma" panose="020B0604030504040204" pitchFamily="34" charset="0"/>
                <a:cs typeface="Tahoma" panose="020B0604030504040204" pitchFamily="34" charset="0"/>
              </a:rPr>
              <a:t>Šis projektas nėra ypač praktiškas ar naudingas realiame pasaulyje, tačiau jis man padėjo patobulinti savo matematikos bei programavimo žinias. Jis taip pat gali būti naudingas asmenims, kurie domisi kompiuterinės grafikos bei fraktalų tema.  </a:t>
            </a:r>
          </a:p>
        </p:txBody>
      </p:sp>
      <p:pic>
        <p:nvPicPr>
          <p:cNvPr id="5" name="Paveikslėlis 4">
            <a:extLst>
              <a:ext uri="{FF2B5EF4-FFF2-40B4-BE49-F238E27FC236}">
                <a16:creationId xmlns:a16="http://schemas.microsoft.com/office/drawing/2014/main" id="{C87B1720-FA6B-B1EA-BB16-3B54E67924A2}"/>
              </a:ext>
            </a:extLst>
          </p:cNvPr>
          <p:cNvPicPr>
            <a:picLocks noChangeAspect="1"/>
          </p:cNvPicPr>
          <p:nvPr/>
        </p:nvPicPr>
        <p:blipFill rotWithShape="1">
          <a:blip r:embed="rId2"/>
          <a:srcRect t="12417"/>
          <a:stretch/>
        </p:blipFill>
        <p:spPr>
          <a:xfrm>
            <a:off x="3028278" y="2985293"/>
            <a:ext cx="6135444" cy="3235033"/>
          </a:xfrm>
          <a:prstGeom prst="rect">
            <a:avLst/>
          </a:prstGeom>
        </p:spPr>
      </p:pic>
    </p:spTree>
    <p:extLst>
      <p:ext uri="{BB962C8B-B14F-4D97-AF65-F5344CB8AC3E}">
        <p14:creationId xmlns:p14="http://schemas.microsoft.com/office/powerpoint/2010/main" val="3862748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600200" y="535405"/>
            <a:ext cx="8991600"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Savo projektą vertinčiau 9 – įvykdžiau pagrindinius užsibrėžtus uždavinius bei spėjau atlikti darbą per 3 mėnesius. Taip pat daug sužinojau apie C++ kalbos ypatumus bei kompleksinius skaičius. Keliais dalykais nesu patenkintas – primityviais apšvietos algoritmais bei tekstūrų trūkumu, tačiau be šių savybių programa mano nuomone pakankamai gerai veikia. Ypač patiko pritaikyti teorinius matematinius algoritmus kompiuterio ekrane, ką galėjau pats matyti ir kontroliuoti.</a:t>
            </a:r>
          </a:p>
        </p:txBody>
      </p:sp>
    </p:spTree>
    <p:extLst>
      <p:ext uri="{BB962C8B-B14F-4D97-AF65-F5344CB8AC3E}">
        <p14:creationId xmlns:p14="http://schemas.microsoft.com/office/powerpoint/2010/main" val="2766135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167063" y="156411"/>
            <a:ext cx="9857874" cy="6063915"/>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Kadangi metinio projekto temą pasirinkau pats, įsigilindamas į ezoterinę kompiuterinės grafikos šaką, todėl negalėjau pasiremti mokykloje mokomomis temomis. Bet tai man nesutrukdė, nes internete greitai surasdavau reikalingą informaciją ir iš matematinės, ir iš IT pusės. </a:t>
            </a:r>
          </a:p>
        </p:txBody>
      </p:sp>
      <p:pic>
        <p:nvPicPr>
          <p:cNvPr id="4" name="Paveikslėlis 3">
            <a:extLst>
              <a:ext uri="{FF2B5EF4-FFF2-40B4-BE49-F238E27FC236}">
                <a16:creationId xmlns:a16="http://schemas.microsoft.com/office/drawing/2014/main" id="{49C02C60-74BC-1FC6-C16D-20DF2DC65204}"/>
              </a:ext>
            </a:extLst>
          </p:cNvPr>
          <p:cNvPicPr>
            <a:picLocks noChangeAspect="1"/>
          </p:cNvPicPr>
          <p:nvPr/>
        </p:nvPicPr>
        <p:blipFill rotWithShape="1">
          <a:blip r:embed="rId2"/>
          <a:srcRect l="8732" r="12989"/>
          <a:stretch/>
        </p:blipFill>
        <p:spPr>
          <a:xfrm>
            <a:off x="181995" y="2111543"/>
            <a:ext cx="4769000" cy="2857500"/>
          </a:xfrm>
          <a:prstGeom prst="rect">
            <a:avLst/>
          </a:prstGeom>
        </p:spPr>
      </p:pic>
      <p:pic>
        <p:nvPicPr>
          <p:cNvPr id="6" name="Paveikslėlis 5">
            <a:extLst>
              <a:ext uri="{FF2B5EF4-FFF2-40B4-BE49-F238E27FC236}">
                <a16:creationId xmlns:a16="http://schemas.microsoft.com/office/drawing/2014/main" id="{CB0A967A-7436-A536-CFAE-BBE69E47AA1C}"/>
              </a:ext>
            </a:extLst>
          </p:cNvPr>
          <p:cNvPicPr>
            <a:picLocks noChangeAspect="1"/>
          </p:cNvPicPr>
          <p:nvPr/>
        </p:nvPicPr>
        <p:blipFill>
          <a:blip r:embed="rId3"/>
          <a:stretch>
            <a:fillRect/>
          </a:stretch>
        </p:blipFill>
        <p:spPr>
          <a:xfrm>
            <a:off x="5077774" y="2225841"/>
            <a:ext cx="3408053" cy="2743201"/>
          </a:xfrm>
          <a:prstGeom prst="rect">
            <a:avLst/>
          </a:prstGeom>
        </p:spPr>
      </p:pic>
      <p:pic>
        <p:nvPicPr>
          <p:cNvPr id="8" name="Paveikslėlis 7">
            <a:extLst>
              <a:ext uri="{FF2B5EF4-FFF2-40B4-BE49-F238E27FC236}">
                <a16:creationId xmlns:a16="http://schemas.microsoft.com/office/drawing/2014/main" id="{C5212561-DB37-AEE6-3C1A-797C1FF3E859}"/>
              </a:ext>
            </a:extLst>
          </p:cNvPr>
          <p:cNvPicPr>
            <a:picLocks noChangeAspect="1"/>
          </p:cNvPicPr>
          <p:nvPr/>
        </p:nvPicPr>
        <p:blipFill>
          <a:blip r:embed="rId4"/>
          <a:stretch>
            <a:fillRect/>
          </a:stretch>
        </p:blipFill>
        <p:spPr>
          <a:xfrm>
            <a:off x="8748963" y="2225842"/>
            <a:ext cx="2907016" cy="2743201"/>
          </a:xfrm>
          <a:prstGeom prst="rect">
            <a:avLst/>
          </a:prstGeom>
        </p:spPr>
      </p:pic>
      <p:pic>
        <p:nvPicPr>
          <p:cNvPr id="10" name="Paveikslėlis 9">
            <a:extLst>
              <a:ext uri="{FF2B5EF4-FFF2-40B4-BE49-F238E27FC236}">
                <a16:creationId xmlns:a16="http://schemas.microsoft.com/office/drawing/2014/main" id="{262B65C0-318D-BE8C-E580-F313F9AF4B9C}"/>
              </a:ext>
            </a:extLst>
          </p:cNvPr>
          <p:cNvPicPr>
            <a:picLocks noChangeAspect="1"/>
          </p:cNvPicPr>
          <p:nvPr/>
        </p:nvPicPr>
        <p:blipFill>
          <a:blip r:embed="rId5"/>
          <a:stretch>
            <a:fillRect/>
          </a:stretch>
        </p:blipFill>
        <p:spPr>
          <a:xfrm>
            <a:off x="3213638" y="4879823"/>
            <a:ext cx="5764723" cy="1821766"/>
          </a:xfrm>
          <a:prstGeom prst="rect">
            <a:avLst/>
          </a:prstGeom>
        </p:spPr>
      </p:pic>
    </p:spTree>
    <p:extLst>
      <p:ext uri="{BB962C8B-B14F-4D97-AF65-F5344CB8AC3E}">
        <p14:creationId xmlns:p14="http://schemas.microsoft.com/office/powerpoint/2010/main" val="2101887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167063" y="535405"/>
            <a:ext cx="9857874"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Reikiamas bibliotekas taip pat radau internete, visos jos padėjo įgyvendinti norimus uždavinius nesirūpinant dėl itin techninių dalykų, kaip grafinės kortos sąsajos būdo (</a:t>
            </a:r>
            <a:r>
              <a:rPr lang="lt-LT" sz="2800" dirty="0" err="1">
                <a:latin typeface="Tahoma" panose="020B0604030504040204" pitchFamily="34" charset="0"/>
                <a:ea typeface="Tahoma" panose="020B0604030504040204" pitchFamily="34" charset="0"/>
                <a:cs typeface="Tahoma" panose="020B0604030504040204" pitchFamily="34" charset="0"/>
              </a:rPr>
              <a:t>OpenGL</a:t>
            </a:r>
            <a:r>
              <a:rPr lang="lt-LT" sz="2800" dirty="0">
                <a:latin typeface="Tahoma" panose="020B0604030504040204" pitchFamily="34" charset="0"/>
                <a:ea typeface="Tahoma" panose="020B0604030504040204" pitchFamily="34" charset="0"/>
                <a:cs typeface="Tahoma" panose="020B0604030504040204" pitchFamily="34" charset="0"/>
              </a:rPr>
              <a:t>) ar teksto išvesties pasirinktiniam lange (</a:t>
            </a:r>
            <a:r>
              <a:rPr lang="lt-LT" sz="2800" dirty="0" err="1">
                <a:latin typeface="Tahoma" panose="020B0604030504040204" pitchFamily="34" charset="0"/>
                <a:ea typeface="Tahoma" panose="020B0604030504040204" pitchFamily="34" charset="0"/>
                <a:cs typeface="Tahoma" panose="020B0604030504040204" pitchFamily="34" charset="0"/>
              </a:rPr>
              <a:t>ImGUI</a:t>
            </a:r>
            <a:r>
              <a:rPr lang="lt-LT" sz="2800" dirty="0">
                <a:latin typeface="Tahoma" panose="020B0604030504040204" pitchFamily="34" charset="0"/>
                <a:ea typeface="Tahoma" panose="020B0604030504040204" pitchFamily="34" charset="0"/>
                <a:cs typeface="Tahoma" panose="020B0604030504040204" pitchFamily="34" charset="0"/>
              </a:rPr>
              <a:t>).</a:t>
            </a:r>
          </a:p>
        </p:txBody>
      </p:sp>
      <p:pic>
        <p:nvPicPr>
          <p:cNvPr id="5" name="Paveikslėlis 4">
            <a:extLst>
              <a:ext uri="{FF2B5EF4-FFF2-40B4-BE49-F238E27FC236}">
                <a16:creationId xmlns:a16="http://schemas.microsoft.com/office/drawing/2014/main" id="{2708B57B-6F9A-F7BB-66B5-D812EC2A2809}"/>
              </a:ext>
            </a:extLst>
          </p:cNvPr>
          <p:cNvPicPr>
            <a:picLocks noChangeAspect="1"/>
          </p:cNvPicPr>
          <p:nvPr/>
        </p:nvPicPr>
        <p:blipFill>
          <a:blip r:embed="rId2"/>
          <a:stretch>
            <a:fillRect/>
          </a:stretch>
        </p:blipFill>
        <p:spPr>
          <a:xfrm>
            <a:off x="1167064" y="2751125"/>
            <a:ext cx="4223084" cy="3689080"/>
          </a:xfrm>
          <a:prstGeom prst="rect">
            <a:avLst/>
          </a:prstGeom>
        </p:spPr>
      </p:pic>
      <p:pic>
        <p:nvPicPr>
          <p:cNvPr id="9" name="Paveikslėlis 8">
            <a:extLst>
              <a:ext uri="{FF2B5EF4-FFF2-40B4-BE49-F238E27FC236}">
                <a16:creationId xmlns:a16="http://schemas.microsoft.com/office/drawing/2014/main" id="{F2948132-17C1-E3F4-4948-628F986BA938}"/>
              </a:ext>
            </a:extLst>
          </p:cNvPr>
          <p:cNvPicPr>
            <a:picLocks noChangeAspect="1"/>
          </p:cNvPicPr>
          <p:nvPr/>
        </p:nvPicPr>
        <p:blipFill>
          <a:blip r:embed="rId3"/>
          <a:stretch>
            <a:fillRect/>
          </a:stretch>
        </p:blipFill>
        <p:spPr>
          <a:xfrm>
            <a:off x="6667904" y="2751126"/>
            <a:ext cx="3954642" cy="3689078"/>
          </a:xfrm>
          <a:prstGeom prst="rect">
            <a:avLst/>
          </a:prstGeom>
        </p:spPr>
      </p:pic>
    </p:spTree>
    <p:extLst>
      <p:ext uri="{BB962C8B-B14F-4D97-AF65-F5344CB8AC3E}">
        <p14:creationId xmlns:p14="http://schemas.microsoft.com/office/powerpoint/2010/main" val="2512023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525162"/>
            <a:ext cx="9785684" cy="5695164"/>
          </a:xfrm>
        </p:spPr>
        <p:txBody>
          <a:bodyPr anchor="ctr">
            <a:normAutofit/>
          </a:bodyPr>
          <a:lstStyle/>
          <a:p>
            <a:r>
              <a:rPr lang="lt-LT" sz="5400" dirty="0">
                <a:latin typeface="Tahoma" panose="020B0604030504040204" pitchFamily="34" charset="0"/>
                <a:ea typeface="Tahoma" panose="020B0604030504040204" pitchFamily="34" charset="0"/>
                <a:cs typeface="Tahoma" panose="020B0604030504040204" pitchFamily="34" charset="0"/>
              </a:rPr>
              <a:t>Ačiū už dėmesį</a:t>
            </a:r>
            <a:endParaRPr lang="en-US" sz="6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21219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203158" y="535405"/>
            <a:ext cx="9785684"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Pagrindinis darbo tikslas – sukurti trimatę Julijos aibės vizualizaciją leidžiant vartotojui pakeisti fraktalo savybes.</a:t>
            </a:r>
          </a:p>
          <a:p>
            <a:endParaRPr lang="lt-LT" sz="2800" dirty="0">
              <a:latin typeface="Tahoma" panose="020B0604030504040204" pitchFamily="34" charset="0"/>
              <a:ea typeface="Tahoma" panose="020B0604030504040204" pitchFamily="34" charset="0"/>
              <a:cs typeface="Tahoma" panose="020B0604030504040204" pitchFamily="34" charset="0"/>
            </a:endParaRPr>
          </a:p>
          <a:p>
            <a:r>
              <a:rPr lang="lt-LT" sz="2800" dirty="0">
                <a:latin typeface="Tahoma" panose="020B0604030504040204" pitchFamily="34" charset="0"/>
                <a:ea typeface="Tahoma" panose="020B0604030504040204" pitchFamily="34" charset="0"/>
                <a:cs typeface="Tahoma" panose="020B0604030504040204" pitchFamily="34" charset="0"/>
              </a:rPr>
              <a:t>Uždaviniai:</a:t>
            </a:r>
          </a:p>
          <a:p>
            <a:pPr algn="l"/>
            <a:r>
              <a:rPr lang="lt-LT" sz="2800" dirty="0">
                <a:latin typeface="Tahoma" panose="020B0604030504040204" pitchFamily="34" charset="0"/>
                <a:ea typeface="Tahoma" panose="020B0604030504040204" pitchFamily="34" charset="0"/>
                <a:cs typeface="Tahoma" panose="020B0604030504040204" pitchFamily="34" charset="0"/>
              </a:rPr>
              <a:t>•	Sukurti interaktyvią ir atviro kodo programą</a:t>
            </a:r>
          </a:p>
          <a:p>
            <a:pPr algn="l"/>
            <a:r>
              <a:rPr lang="lt-LT" sz="2800" dirty="0">
                <a:latin typeface="Tahoma" panose="020B0604030504040204" pitchFamily="34" charset="0"/>
                <a:ea typeface="Tahoma" panose="020B0604030504040204" pitchFamily="34" charset="0"/>
                <a:cs typeface="Tahoma" panose="020B0604030504040204" pitchFamily="34" charset="0"/>
              </a:rPr>
              <a:t>•	Pritaikyti įvairias C++ bibliotekas programos funkcijoms</a:t>
            </a:r>
          </a:p>
          <a:p>
            <a:pPr algn="l"/>
            <a:r>
              <a:rPr lang="lt-LT" sz="2800" dirty="0">
                <a:latin typeface="Tahoma" panose="020B0604030504040204" pitchFamily="34" charset="0"/>
                <a:ea typeface="Tahoma" panose="020B0604030504040204" pitchFamily="34" charset="0"/>
                <a:cs typeface="Tahoma" panose="020B0604030504040204" pitchFamily="34" charset="0"/>
              </a:rPr>
              <a:t>•	Pritaikyti apšvietos algoritmus realistiškam figūrų atvaizdavimui</a:t>
            </a:r>
          </a:p>
          <a:p>
            <a:pPr algn="l"/>
            <a:r>
              <a:rPr lang="lt-LT" sz="2800" dirty="0">
                <a:latin typeface="Tahoma" panose="020B0604030504040204" pitchFamily="34" charset="0"/>
                <a:ea typeface="Tahoma" panose="020B0604030504040204" pitchFamily="34" charset="0"/>
                <a:cs typeface="Tahoma" panose="020B0604030504040204" pitchFamily="34" charset="0"/>
              </a:rPr>
              <a:t>•	Pavaizduoti įvairaus tipo fraktalus</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67300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365422" y="278027"/>
            <a:ext cx="9623420" cy="5942299"/>
          </a:xfrm>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1. </a:t>
            </a:r>
            <a:r>
              <a:rPr lang="en-US" sz="3200" dirty="0" err="1">
                <a:latin typeface="Tahoma" panose="020B0604030504040204" pitchFamily="34" charset="0"/>
                <a:ea typeface="Tahoma" panose="020B0604030504040204" pitchFamily="34" charset="0"/>
                <a:cs typeface="Tahoma" panose="020B0604030504040204" pitchFamily="34" charset="0"/>
              </a:rPr>
              <a:t>Planavimas</a:t>
            </a:r>
            <a:r>
              <a:rPr lang="en-US" sz="3200" dirty="0">
                <a:latin typeface="Tahoma" panose="020B0604030504040204" pitchFamily="34" charset="0"/>
                <a:ea typeface="Tahoma" panose="020B0604030504040204" pitchFamily="34" charset="0"/>
                <a:cs typeface="Tahoma" panose="020B0604030504040204" pitchFamily="34" charset="0"/>
              </a:rPr>
              <a:t>:</a:t>
            </a:r>
          </a:p>
          <a:p>
            <a:r>
              <a:rPr lang="lt-LT" sz="2800" dirty="0">
                <a:latin typeface="Tahoma" panose="020B0604030504040204" pitchFamily="34" charset="0"/>
                <a:ea typeface="Tahoma" panose="020B0604030504040204" pitchFamily="34" charset="0"/>
                <a:cs typeface="Tahoma" panose="020B0604030504040204" pitchFamily="34" charset="0"/>
              </a:rPr>
              <a:t>Anksčiau domėjęsis 3D kompiuterine grafika ir dirbęs su fraktalais norėjau atvaizduoti specifinę galvoje turimą trimatę figūrą, kurios neradau internete. Artėjant metinių darbų temų pasirinkimams nusprendžiau, jog šį uždavinį galėčiau paversti savo metiniu projektu.</a:t>
            </a:r>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5" name="Paveikslėlis 4">
            <a:extLst>
              <a:ext uri="{FF2B5EF4-FFF2-40B4-BE49-F238E27FC236}">
                <a16:creationId xmlns:a16="http://schemas.microsoft.com/office/drawing/2014/main" id="{6F72C1BD-68E2-3DBF-578C-6FAB5772710E}"/>
              </a:ext>
            </a:extLst>
          </p:cNvPr>
          <p:cNvPicPr>
            <a:picLocks noChangeAspect="1"/>
          </p:cNvPicPr>
          <p:nvPr/>
        </p:nvPicPr>
        <p:blipFill rotWithShape="1">
          <a:blip r:embed="rId2"/>
          <a:srcRect r="4945"/>
          <a:stretch/>
        </p:blipFill>
        <p:spPr>
          <a:xfrm>
            <a:off x="362356" y="3434869"/>
            <a:ext cx="5906097" cy="2826134"/>
          </a:xfrm>
          <a:prstGeom prst="rect">
            <a:avLst/>
          </a:prstGeom>
        </p:spPr>
      </p:pic>
      <p:pic>
        <p:nvPicPr>
          <p:cNvPr id="7" name="Paveikslėlis 6">
            <a:extLst>
              <a:ext uri="{FF2B5EF4-FFF2-40B4-BE49-F238E27FC236}">
                <a16:creationId xmlns:a16="http://schemas.microsoft.com/office/drawing/2014/main" id="{26F1A625-DC15-E407-8006-BC911E2CD4B9}"/>
              </a:ext>
            </a:extLst>
          </p:cNvPr>
          <p:cNvPicPr>
            <a:picLocks noChangeAspect="1"/>
          </p:cNvPicPr>
          <p:nvPr/>
        </p:nvPicPr>
        <p:blipFill>
          <a:blip r:embed="rId3"/>
          <a:stretch>
            <a:fillRect/>
          </a:stretch>
        </p:blipFill>
        <p:spPr>
          <a:xfrm>
            <a:off x="6502037" y="3423131"/>
            <a:ext cx="5008608" cy="2837872"/>
          </a:xfrm>
          <a:prstGeom prst="rect">
            <a:avLst/>
          </a:prstGeom>
        </p:spPr>
      </p:pic>
    </p:spTree>
    <p:extLst>
      <p:ext uri="{BB962C8B-B14F-4D97-AF65-F5344CB8AC3E}">
        <p14:creationId xmlns:p14="http://schemas.microsoft.com/office/powerpoint/2010/main" val="602267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365422" y="543697"/>
            <a:ext cx="9461156" cy="5676629"/>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Apgalvojęs visus įmanomus šios užduoties sprendimo būdus nusprendžiau naudoti C++ programavimo kalbą dėl patogumo naudojant įvairias bibliotekas ir didelio efektyvumo.</a:t>
            </a:r>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LearnOpenGL - OpenGL">
            <a:extLst>
              <a:ext uri="{FF2B5EF4-FFF2-40B4-BE49-F238E27FC236}">
                <a16:creationId xmlns:a16="http://schemas.microsoft.com/office/drawing/2014/main" id="{80D320DC-106A-C929-6D24-33A74999B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8164" y="3429000"/>
            <a:ext cx="4235672" cy="2187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757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130643" y="216243"/>
            <a:ext cx="9930714" cy="6004083"/>
          </a:xfrm>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2. K</a:t>
            </a:r>
            <a:r>
              <a:rPr lang="lt-LT" sz="3200" dirty="0" err="1">
                <a:latin typeface="Tahoma" panose="020B0604030504040204" pitchFamily="34" charset="0"/>
                <a:ea typeface="Tahoma" panose="020B0604030504040204" pitchFamily="34" charset="0"/>
                <a:cs typeface="Tahoma" panose="020B0604030504040204" pitchFamily="34" charset="0"/>
              </a:rPr>
              <a:t>ūrimas</a:t>
            </a:r>
            <a:r>
              <a:rPr lang="lt-LT" sz="3200" dirty="0">
                <a:latin typeface="Tahoma" panose="020B0604030504040204" pitchFamily="34" charset="0"/>
                <a:ea typeface="Tahoma" panose="020B0604030504040204" pitchFamily="34" charset="0"/>
                <a:cs typeface="Tahoma" panose="020B0604030504040204" pitchFamily="34" charset="0"/>
              </a:rPr>
              <a:t>:</a:t>
            </a:r>
          </a:p>
          <a:p>
            <a:r>
              <a:rPr lang="lt-LT" sz="2800" dirty="0">
                <a:latin typeface="Tahoma" panose="020B0604030504040204" pitchFamily="34" charset="0"/>
                <a:ea typeface="Tahoma" panose="020B0604030504040204" pitchFamily="34" charset="0"/>
                <a:cs typeface="Tahoma" panose="020B0604030504040204" pitchFamily="34" charset="0"/>
              </a:rPr>
              <a:t>Darbą pradėjau 2022 metų spalio vidury. Nors anksčiau buvau dirbęs su C++ kalba mokyklos IT pamokose, </a:t>
            </a:r>
            <a:r>
              <a:rPr lang="lt-LT" sz="2800" dirty="0" err="1">
                <a:latin typeface="Tahoma" panose="020B0604030504040204" pitchFamily="34" charset="0"/>
                <a:ea typeface="Tahoma" panose="020B0604030504040204" pitchFamily="34" charset="0"/>
                <a:cs typeface="Tahoma" panose="020B0604030504040204" pitchFamily="34" charset="0"/>
              </a:rPr>
              <a:t>OpenGL</a:t>
            </a:r>
            <a:r>
              <a:rPr lang="lt-LT" sz="2800" dirty="0">
                <a:latin typeface="Tahoma" panose="020B0604030504040204" pitchFamily="34" charset="0"/>
                <a:ea typeface="Tahoma" panose="020B0604030504040204" pitchFamily="34" charset="0"/>
                <a:cs typeface="Tahoma" panose="020B0604030504040204" pitchFamily="34" charset="0"/>
              </a:rPr>
              <a:t> turėjo savotišką kūrimo aplinką, todėl veikiančią programą sukūriau per savaitę vadovaudamasis instrukcijomis internete.</a:t>
            </a:r>
          </a:p>
          <a:p>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4" name="Paveikslėlis 3">
            <a:extLst>
              <a:ext uri="{FF2B5EF4-FFF2-40B4-BE49-F238E27FC236}">
                <a16:creationId xmlns:a16="http://schemas.microsoft.com/office/drawing/2014/main" id="{5F4CE832-CFFB-8B71-A588-447091A426E5}"/>
              </a:ext>
            </a:extLst>
          </p:cNvPr>
          <p:cNvPicPr>
            <a:picLocks noChangeAspect="1"/>
          </p:cNvPicPr>
          <p:nvPr/>
        </p:nvPicPr>
        <p:blipFill>
          <a:blip r:embed="rId2"/>
          <a:stretch>
            <a:fillRect/>
          </a:stretch>
        </p:blipFill>
        <p:spPr>
          <a:xfrm>
            <a:off x="3094403" y="2612153"/>
            <a:ext cx="6003194" cy="3485906"/>
          </a:xfrm>
          <a:prstGeom prst="rect">
            <a:avLst/>
          </a:prstGeom>
        </p:spPr>
      </p:pic>
    </p:spTree>
    <p:extLst>
      <p:ext uri="{BB962C8B-B14F-4D97-AF65-F5344CB8AC3E}">
        <p14:creationId xmlns:p14="http://schemas.microsoft.com/office/powerpoint/2010/main" val="284124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535405"/>
            <a:ext cx="9251092"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Ateinančius mėnesius tobulinau programą periodiškai pridėdamas reikiamas funkcijas. Kadangi dauguma problemų iš programavimo pusės buvo išspręstos, fraktalų atvaizdavimo pritaikymui reikėjo sukurti ir pridėti įvairius algoritmus bei formules, iš kurių svarbiausias aprašiau metinio darbo faile.</a:t>
            </a:r>
          </a:p>
        </p:txBody>
      </p:sp>
      <p:pic>
        <p:nvPicPr>
          <p:cNvPr id="5" name="Paveikslėlis 4">
            <a:extLst>
              <a:ext uri="{FF2B5EF4-FFF2-40B4-BE49-F238E27FC236}">
                <a16:creationId xmlns:a16="http://schemas.microsoft.com/office/drawing/2014/main" id="{2284F0FF-13E3-2033-7F69-4F835B25388F}"/>
              </a:ext>
            </a:extLst>
          </p:cNvPr>
          <p:cNvPicPr>
            <a:picLocks noChangeAspect="1"/>
          </p:cNvPicPr>
          <p:nvPr/>
        </p:nvPicPr>
        <p:blipFill rotWithShape="1">
          <a:blip r:embed="rId2"/>
          <a:srcRect t="14691" r="2456"/>
          <a:stretch/>
        </p:blipFill>
        <p:spPr>
          <a:xfrm>
            <a:off x="1936969" y="3120759"/>
            <a:ext cx="3776774" cy="343892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53DEC47-147F-DB9F-B15E-71C09994F6A0}"/>
                  </a:ext>
                </a:extLst>
              </p:cNvPr>
              <p:cNvSpPr txBox="1"/>
              <p:nvPr/>
            </p:nvSpPr>
            <p:spPr>
              <a:xfrm>
                <a:off x="5503624" y="3019765"/>
                <a:ext cx="6097002" cy="5162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solidFill>
                              <a:latin typeface="Cambria Math" panose="02040503050406030204" pitchFamily="18" charset="0"/>
                            </a:rPr>
                          </m:ctrlPr>
                        </m:acc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𝑝</m:t>
                              </m:r>
                            </m:e>
                            <m:sub>
                              <m:r>
                                <a:rPr lang="en-US" sz="2400" i="1">
                                  <a:solidFill>
                                    <a:schemeClr val="tx1"/>
                                  </a:solidFill>
                                  <a:latin typeface="Cambria Math" panose="02040503050406030204" pitchFamily="18" charset="0"/>
                                </a:rPr>
                                <m:t>𝑛</m:t>
                              </m:r>
                            </m:sub>
                          </m:sSub>
                        </m:e>
                      </m:acc>
                      <m:r>
                        <a:rPr lang="en-US" sz="2400" i="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𝐷𝐸</m:t>
                      </m:r>
                      <m:d>
                        <m:dPr>
                          <m:ctrlPr>
                            <a:rPr lang="en-US" sz="2400" i="1">
                              <a:solidFill>
                                <a:schemeClr val="tx1"/>
                              </a:solidFill>
                              <a:latin typeface="Cambria Math" panose="02040503050406030204" pitchFamily="18" charset="0"/>
                            </a:rPr>
                          </m:ctrlPr>
                        </m:dPr>
                        <m:e>
                          <m:acc>
                            <m:accPr>
                              <m:chr m:val="⃗"/>
                              <m:ctrlPr>
                                <a:rPr lang="en-US" sz="2400" i="1">
                                  <a:solidFill>
                                    <a:schemeClr val="tx1"/>
                                  </a:solidFill>
                                  <a:latin typeface="Cambria Math" panose="02040503050406030204" pitchFamily="18" charset="0"/>
                                </a:rPr>
                              </m:ctrlPr>
                            </m:acc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𝑝</m:t>
                                  </m:r>
                                </m:e>
                                <m:sub>
                                  <m:r>
                                    <a:rPr lang="en-US" sz="2400" i="1">
                                      <a:solidFill>
                                        <a:schemeClr val="tx1"/>
                                      </a:solidFill>
                                      <a:latin typeface="Cambria Math" panose="02040503050406030204" pitchFamily="18" charset="0"/>
                                    </a:rPr>
                                    <m:t>𝑛</m:t>
                                  </m:r>
                                  <m:r>
                                    <a:rPr lang="en-US" sz="2400" i="0">
                                      <a:solidFill>
                                        <a:schemeClr val="tx1"/>
                                      </a:solidFill>
                                      <a:latin typeface="Cambria Math" panose="02040503050406030204" pitchFamily="18" charset="0"/>
                                    </a:rPr>
                                    <m:t>−1</m:t>
                                  </m:r>
                                </m:sub>
                              </m:sSub>
                            </m:e>
                          </m:acc>
                        </m:e>
                      </m:d>
                      <m:acc>
                        <m:accPr>
                          <m:chr m:val="⃗"/>
                          <m:ctrlPr>
                            <a:rPr lang="en-US" sz="2400" i="1">
                              <a:solidFill>
                                <a:schemeClr val="tx1"/>
                              </a:solidFill>
                              <a:latin typeface="Cambria Math" panose="02040503050406030204" pitchFamily="18" charset="0"/>
                            </a:rPr>
                          </m:ctrlPr>
                        </m:acc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𝑑</m:t>
                              </m:r>
                            </m:e>
                            <m:sub>
                              <m:r>
                                <a:rPr lang="en-US" sz="2400" i="1">
                                  <a:solidFill>
                                    <a:schemeClr val="tx1"/>
                                  </a:solidFill>
                                  <a:latin typeface="Cambria Math" panose="02040503050406030204" pitchFamily="18" charset="0"/>
                                </a:rPr>
                                <m:t>𝑟</m:t>
                              </m:r>
                            </m:sub>
                          </m:sSub>
                        </m:e>
                      </m:acc>
                      <m:r>
                        <a:rPr lang="en-US" sz="2400" i="0">
                          <a:solidFill>
                            <a:schemeClr val="tx1"/>
                          </a:solidFill>
                          <a:latin typeface="Cambria Math" panose="02040503050406030204" pitchFamily="18" charset="0"/>
                        </a:rPr>
                        <m:t>+</m:t>
                      </m:r>
                      <m:acc>
                        <m:accPr>
                          <m:chr m:val="⃗"/>
                          <m:ctrlPr>
                            <a:rPr lang="en-US" sz="2400" i="1">
                              <a:solidFill>
                                <a:schemeClr val="tx1"/>
                              </a:solidFill>
                              <a:latin typeface="Cambria Math" panose="02040503050406030204" pitchFamily="18" charset="0"/>
                            </a:rPr>
                          </m:ctrlPr>
                        </m:acc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𝑝</m:t>
                              </m:r>
                            </m:e>
                            <m:sub>
                              <m:r>
                                <a:rPr lang="en-US" sz="2400" i="1">
                                  <a:solidFill>
                                    <a:schemeClr val="tx1"/>
                                  </a:solidFill>
                                  <a:latin typeface="Cambria Math" panose="02040503050406030204" pitchFamily="18" charset="0"/>
                                </a:rPr>
                                <m:t>𝑛</m:t>
                              </m:r>
                              <m:r>
                                <a:rPr lang="en-US" sz="2400" i="0">
                                  <a:solidFill>
                                    <a:schemeClr val="tx1"/>
                                  </a:solidFill>
                                  <a:latin typeface="Cambria Math" panose="02040503050406030204" pitchFamily="18" charset="0"/>
                                </a:rPr>
                                <m:t>−1</m:t>
                              </m:r>
                            </m:sub>
                          </m:sSub>
                        </m:e>
                      </m:acc>
                    </m:oMath>
                  </m:oMathPara>
                </a14:m>
                <a:endParaRPr lang="en-US" sz="3200" dirty="0"/>
              </a:p>
            </p:txBody>
          </p:sp>
        </mc:Choice>
        <mc:Fallback>
          <p:sp>
            <p:nvSpPr>
              <p:cNvPr id="7" name="TextBox 6">
                <a:extLst>
                  <a:ext uri="{FF2B5EF4-FFF2-40B4-BE49-F238E27FC236}">
                    <a16:creationId xmlns:a16="http://schemas.microsoft.com/office/drawing/2014/main" id="{A53DEC47-147F-DB9F-B15E-71C09994F6A0}"/>
                  </a:ext>
                </a:extLst>
              </p:cNvPr>
              <p:cNvSpPr txBox="1">
                <a:spLocks noRot="1" noChangeAspect="1" noMove="1" noResize="1" noEditPoints="1" noAdjustHandles="1" noChangeArrowheads="1" noChangeShapeType="1" noTextEdit="1"/>
              </p:cNvSpPr>
              <p:nvPr/>
            </p:nvSpPr>
            <p:spPr>
              <a:xfrm>
                <a:off x="5503624" y="3019765"/>
                <a:ext cx="6097002" cy="5162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FCE05C6-2A45-25E8-220B-0A3EEFEED465}"/>
                  </a:ext>
                </a:extLst>
              </p:cNvPr>
              <p:cNvSpPr txBox="1"/>
              <p:nvPr/>
            </p:nvSpPr>
            <p:spPr>
              <a:xfrm>
                <a:off x="5875922" y="3629407"/>
                <a:ext cx="5251784" cy="28926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𝑛</m:t>
                          </m:r>
                        </m:e>
                      </m:acc>
                      <m:r>
                        <a:rPr lang="en-US" i="0">
                          <a:solidFill>
                            <a:schemeClr val="tx1"/>
                          </a:solidFill>
                          <a:latin typeface="Cambria Math" panose="02040503050406030204" pitchFamily="18" charset="0"/>
                        </a:rPr>
                        <m:t>= </m:t>
                      </m:r>
                      <m:acc>
                        <m:accPr>
                          <m:chr m:val="̂"/>
                          <m:ctrlPr>
                            <a:rPr lang="en-US" i="1">
                              <a:solidFill>
                                <a:schemeClr val="tx1"/>
                              </a:solidFill>
                              <a:latin typeface="Cambria Math" panose="02040503050406030204" pitchFamily="18" charset="0"/>
                            </a:rPr>
                          </m:ctrlPr>
                        </m:accPr>
                        <m:e>
                          <m:d>
                            <m:dPr>
                              <m:begChr m:val="["/>
                              <m:endChr m:val="]"/>
                              <m:ctrlPr>
                                <a:rPr lang="en-US" i="1">
                                  <a:solidFill>
                                    <a:schemeClr val="tx1"/>
                                  </a:solidFill>
                                  <a:latin typeface="Cambria Math" panose="02040503050406030204" pitchFamily="18" charset="0"/>
                                </a:rPr>
                              </m:ctrlPr>
                            </m:dPr>
                            <m:e>
                              <m:m>
                                <m:mPr>
                                  <m:plcHide m:val="on"/>
                                  <m:mcs>
                                    <m:mc>
                                      <m:mcPr>
                                        <m:count m:val="1"/>
                                        <m:mcJc m:val="center"/>
                                      </m:mcPr>
                                    </m:mc>
                                  </m:mcs>
                                  <m:ctrlPr>
                                    <a:rPr lang="en-US" i="1">
                                      <a:solidFill>
                                        <a:schemeClr val="tx1"/>
                                      </a:solidFill>
                                      <a:latin typeface="Cambria Math" panose="02040503050406030204" pitchFamily="18" charset="0"/>
                                    </a:rPr>
                                  </m:ctrlPr>
                                </m:mPr>
                                <m:mr>
                                  <m:e>
                                    <m:r>
                                      <a:rPr lang="en-US" i="1">
                                        <a:solidFill>
                                          <a:schemeClr val="tx1"/>
                                        </a:solidFill>
                                        <a:latin typeface="Cambria Math" panose="02040503050406030204" pitchFamily="18" charset="0"/>
                                      </a:rPr>
                                      <m:t>𝐷𝐸</m:t>
                                    </m:r>
                                    <m:d>
                                      <m:dPr>
                                        <m:ctrlPr>
                                          <a:rPr lang="en-US" i="1">
                                            <a:solidFill>
                                              <a:schemeClr val="tx1"/>
                                            </a:solidFill>
                                            <a:latin typeface="Cambria Math" panose="02040503050406030204" pitchFamily="18" charset="0"/>
                                          </a:rPr>
                                        </m:ctrlPr>
                                      </m:dPr>
                                      <m:e>
                                        <m:m>
                                          <m:mPr>
                                            <m:plcHide m:val="on"/>
                                            <m:mcs>
                                              <m:mc>
                                                <m:mcPr>
                                                  <m:count m:val="1"/>
                                                  <m:mcJc m:val="center"/>
                                                </m:mcPr>
                                              </m:mc>
                                            </m:mcs>
                                            <m:ctrlPr>
                                              <a:rPr lang="en-US" i="1">
                                                <a:solidFill>
                                                  <a:schemeClr val="tx1"/>
                                                </a:solidFill>
                                                <a:latin typeface="Cambria Math" panose="02040503050406030204" pitchFamily="18" charset="0"/>
                                              </a:rPr>
                                            </m:ctrlPr>
                                          </m:mP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𝑥</m:t>
                                                  </m:r>
                                                </m:sub>
                                              </m:sSub>
                                              <m:r>
                                                <a:rPr lang="en-US" i="0">
                                                  <a:solidFill>
                                                    <a:schemeClr val="tx1"/>
                                                  </a:solidFill>
                                                  <a:latin typeface="Cambria Math" panose="02040503050406030204" pitchFamily="18" charset="0"/>
                                                </a:rPr>
                                                <m:t>+</m:t>
                                              </m:r>
                                              <m:r>
                                                <m:rPr>
                                                  <m:sty m:val="p"/>
                                                </m:rPr>
                                                <a:rPr lang="en-US" i="0">
                                                  <a:solidFill>
                                                    <a:schemeClr val="tx1"/>
                                                  </a:solidFill>
                                                  <a:latin typeface="Cambria Math" panose="02040503050406030204" pitchFamily="18" charset="0"/>
                                                </a:rPr>
                                                <m:t>ε</m:t>
                                              </m:r>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𝑦</m:t>
                                                  </m:r>
                                                </m:sub>
                                              </m:sSub>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𝑧</m:t>
                                                  </m:r>
                                                </m:sub>
                                              </m:sSub>
                                            </m:e>
                                          </m:mr>
                                        </m:m>
                                      </m:e>
                                    </m:d>
                                    <m:r>
                                      <a:rPr lang="en-US" i="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𝐷𝐸</m:t>
                                    </m:r>
                                    <m:d>
                                      <m:dPr>
                                        <m:ctrlPr>
                                          <a:rPr lang="en-US" i="1">
                                            <a:solidFill>
                                              <a:schemeClr val="tx1"/>
                                            </a:solidFill>
                                            <a:latin typeface="Cambria Math" panose="02040503050406030204" pitchFamily="18" charset="0"/>
                                          </a:rPr>
                                        </m:ctrlPr>
                                      </m:dPr>
                                      <m:e>
                                        <m:m>
                                          <m:mPr>
                                            <m:plcHide m:val="on"/>
                                            <m:mcs>
                                              <m:mc>
                                                <m:mcPr>
                                                  <m:count m:val="1"/>
                                                  <m:mcJc m:val="center"/>
                                                </m:mcPr>
                                              </m:mc>
                                            </m:mcs>
                                            <m:ctrlPr>
                                              <a:rPr lang="en-US" i="1">
                                                <a:solidFill>
                                                  <a:schemeClr val="tx1"/>
                                                </a:solidFill>
                                                <a:latin typeface="Cambria Math" panose="02040503050406030204" pitchFamily="18" charset="0"/>
                                              </a:rPr>
                                            </m:ctrlPr>
                                          </m:mP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𝑥</m:t>
                                                  </m:r>
                                                </m:sub>
                                              </m:sSub>
                                              <m:r>
                                                <a:rPr lang="en-US" i="0">
                                                  <a:solidFill>
                                                    <a:schemeClr val="tx1"/>
                                                  </a:solidFill>
                                                  <a:latin typeface="Cambria Math" panose="02040503050406030204" pitchFamily="18" charset="0"/>
                                                </a:rPr>
                                                <m:t> − </m:t>
                                              </m:r>
                                              <m:r>
                                                <m:rPr>
                                                  <m:sty m:val="p"/>
                                                </m:rPr>
                                                <a:rPr lang="en-US" i="0">
                                                  <a:solidFill>
                                                    <a:schemeClr val="tx1"/>
                                                  </a:solidFill>
                                                  <a:latin typeface="Cambria Math" panose="02040503050406030204" pitchFamily="18" charset="0"/>
                                                </a:rPr>
                                                <m:t>ε</m:t>
                                              </m:r>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𝑦</m:t>
                                                  </m:r>
                                                </m:sub>
                                              </m:sSub>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𝑧</m:t>
                                                  </m:r>
                                                </m:sub>
                                              </m:sSub>
                                            </m:e>
                                          </m:mr>
                                        </m:m>
                                      </m:e>
                                    </m:d>
                                  </m:e>
                                </m:mr>
                                <m:mr>
                                  <m:e>
                                    <m:r>
                                      <a:rPr lang="en-US" i="1">
                                        <a:solidFill>
                                          <a:schemeClr val="tx1"/>
                                        </a:solidFill>
                                        <a:latin typeface="Cambria Math" panose="02040503050406030204" pitchFamily="18" charset="0"/>
                                      </a:rPr>
                                      <m:t>𝐷𝐸</m:t>
                                    </m:r>
                                    <m:d>
                                      <m:dPr>
                                        <m:ctrlPr>
                                          <a:rPr lang="en-US" i="1">
                                            <a:solidFill>
                                              <a:schemeClr val="tx1"/>
                                            </a:solidFill>
                                            <a:latin typeface="Cambria Math" panose="02040503050406030204" pitchFamily="18" charset="0"/>
                                          </a:rPr>
                                        </m:ctrlPr>
                                      </m:dPr>
                                      <m:e>
                                        <m:m>
                                          <m:mPr>
                                            <m:plcHide m:val="on"/>
                                            <m:mcs>
                                              <m:mc>
                                                <m:mcPr>
                                                  <m:count m:val="1"/>
                                                  <m:mcJc m:val="center"/>
                                                </m:mcPr>
                                              </m:mc>
                                            </m:mcs>
                                            <m:ctrlPr>
                                              <a:rPr lang="en-US" i="1">
                                                <a:solidFill>
                                                  <a:schemeClr val="tx1"/>
                                                </a:solidFill>
                                                <a:latin typeface="Cambria Math" panose="02040503050406030204" pitchFamily="18" charset="0"/>
                                              </a:rPr>
                                            </m:ctrlPr>
                                          </m:mP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𝑥</m:t>
                                                  </m:r>
                                                </m:sub>
                                              </m:sSub>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𝑦</m:t>
                                                  </m:r>
                                                </m:sub>
                                              </m:sSub>
                                              <m:r>
                                                <a:rPr lang="en-US" i="0">
                                                  <a:solidFill>
                                                    <a:schemeClr val="tx1"/>
                                                  </a:solidFill>
                                                  <a:latin typeface="Cambria Math" panose="02040503050406030204" pitchFamily="18" charset="0"/>
                                                </a:rPr>
                                                <m:t>+</m:t>
                                              </m:r>
                                              <m:r>
                                                <m:rPr>
                                                  <m:sty m:val="p"/>
                                                </m:rPr>
                                                <a:rPr lang="en-US" i="0">
                                                  <a:solidFill>
                                                    <a:schemeClr val="tx1"/>
                                                  </a:solidFill>
                                                  <a:latin typeface="Cambria Math" panose="02040503050406030204" pitchFamily="18" charset="0"/>
                                                </a:rPr>
                                                <m:t>ε</m:t>
                                              </m:r>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𝑧</m:t>
                                                  </m:r>
                                                </m:sub>
                                              </m:sSub>
                                            </m:e>
                                          </m:mr>
                                        </m:m>
                                      </m:e>
                                    </m:d>
                                    <m:r>
                                      <a:rPr lang="en-US" i="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𝐷𝐸</m:t>
                                    </m:r>
                                    <m:d>
                                      <m:dPr>
                                        <m:ctrlPr>
                                          <a:rPr lang="en-US" i="1">
                                            <a:solidFill>
                                              <a:schemeClr val="tx1"/>
                                            </a:solidFill>
                                            <a:latin typeface="Cambria Math" panose="02040503050406030204" pitchFamily="18" charset="0"/>
                                          </a:rPr>
                                        </m:ctrlPr>
                                      </m:dPr>
                                      <m:e>
                                        <m:m>
                                          <m:mPr>
                                            <m:plcHide m:val="on"/>
                                            <m:mcs>
                                              <m:mc>
                                                <m:mcPr>
                                                  <m:count m:val="1"/>
                                                  <m:mcJc m:val="center"/>
                                                </m:mcPr>
                                              </m:mc>
                                            </m:mcs>
                                            <m:ctrlPr>
                                              <a:rPr lang="en-US" i="1">
                                                <a:solidFill>
                                                  <a:schemeClr val="tx1"/>
                                                </a:solidFill>
                                                <a:latin typeface="Cambria Math" panose="02040503050406030204" pitchFamily="18" charset="0"/>
                                              </a:rPr>
                                            </m:ctrlPr>
                                          </m:mP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𝑥</m:t>
                                                  </m:r>
                                                </m:sub>
                                              </m:sSub>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𝑦</m:t>
                                                  </m:r>
                                                </m:sub>
                                              </m:sSub>
                                              <m:r>
                                                <a:rPr lang="en-US" i="0">
                                                  <a:solidFill>
                                                    <a:schemeClr val="tx1"/>
                                                  </a:solidFill>
                                                  <a:latin typeface="Cambria Math" panose="02040503050406030204" pitchFamily="18" charset="0"/>
                                                </a:rPr>
                                                <m:t> − </m:t>
                                              </m:r>
                                              <m:r>
                                                <m:rPr>
                                                  <m:sty m:val="p"/>
                                                </m:rPr>
                                                <a:rPr lang="en-US" i="0">
                                                  <a:solidFill>
                                                    <a:schemeClr val="tx1"/>
                                                  </a:solidFill>
                                                  <a:latin typeface="Cambria Math" panose="02040503050406030204" pitchFamily="18" charset="0"/>
                                                </a:rPr>
                                                <m:t>ε</m:t>
                                              </m:r>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𝑧</m:t>
                                                  </m:r>
                                                </m:sub>
                                              </m:sSub>
                                            </m:e>
                                          </m:mr>
                                        </m:m>
                                      </m:e>
                                    </m:d>
                                  </m:e>
                                </m:mr>
                                <m:mr>
                                  <m:e>
                                    <m:r>
                                      <a:rPr lang="en-US" i="1">
                                        <a:solidFill>
                                          <a:schemeClr val="tx1"/>
                                        </a:solidFill>
                                        <a:latin typeface="Cambria Math" panose="02040503050406030204" pitchFamily="18" charset="0"/>
                                      </a:rPr>
                                      <m:t>𝐷𝐸</m:t>
                                    </m:r>
                                    <m:d>
                                      <m:dPr>
                                        <m:ctrlPr>
                                          <a:rPr lang="en-US" i="1">
                                            <a:solidFill>
                                              <a:schemeClr val="tx1"/>
                                            </a:solidFill>
                                            <a:latin typeface="Cambria Math" panose="02040503050406030204" pitchFamily="18" charset="0"/>
                                          </a:rPr>
                                        </m:ctrlPr>
                                      </m:dPr>
                                      <m:e>
                                        <m:m>
                                          <m:mPr>
                                            <m:plcHide m:val="on"/>
                                            <m:mcs>
                                              <m:mc>
                                                <m:mcPr>
                                                  <m:count m:val="1"/>
                                                  <m:mcJc m:val="center"/>
                                                </m:mcPr>
                                              </m:mc>
                                            </m:mcs>
                                            <m:ctrlPr>
                                              <a:rPr lang="en-US" i="1">
                                                <a:solidFill>
                                                  <a:schemeClr val="tx1"/>
                                                </a:solidFill>
                                                <a:latin typeface="Cambria Math" panose="02040503050406030204" pitchFamily="18" charset="0"/>
                                              </a:rPr>
                                            </m:ctrlPr>
                                          </m:mP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𝑥</m:t>
                                                  </m:r>
                                                </m:sub>
                                              </m:sSub>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𝑦</m:t>
                                                  </m:r>
                                                </m:sub>
                                              </m:sSub>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𝑧</m:t>
                                                  </m:r>
                                                </m:sub>
                                              </m:sSub>
                                              <m:r>
                                                <a:rPr lang="en-US" i="0">
                                                  <a:solidFill>
                                                    <a:schemeClr val="tx1"/>
                                                  </a:solidFill>
                                                  <a:latin typeface="Cambria Math" panose="02040503050406030204" pitchFamily="18" charset="0"/>
                                                </a:rPr>
                                                <m:t>+</m:t>
                                              </m:r>
                                              <m:r>
                                                <m:rPr>
                                                  <m:sty m:val="p"/>
                                                </m:rPr>
                                                <a:rPr lang="en-US" i="0">
                                                  <a:solidFill>
                                                    <a:schemeClr val="tx1"/>
                                                  </a:solidFill>
                                                  <a:latin typeface="Cambria Math" panose="02040503050406030204" pitchFamily="18" charset="0"/>
                                                </a:rPr>
                                                <m:t>ε</m:t>
                                              </m:r>
                                            </m:e>
                                          </m:mr>
                                        </m:m>
                                      </m:e>
                                    </m:d>
                                    <m:r>
                                      <a:rPr lang="en-US" i="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𝐷𝐸</m:t>
                                    </m:r>
                                    <m:d>
                                      <m:dPr>
                                        <m:ctrlPr>
                                          <a:rPr lang="en-US" i="1">
                                            <a:solidFill>
                                              <a:schemeClr val="tx1"/>
                                            </a:solidFill>
                                            <a:latin typeface="Cambria Math" panose="02040503050406030204" pitchFamily="18" charset="0"/>
                                          </a:rPr>
                                        </m:ctrlPr>
                                      </m:dPr>
                                      <m:e>
                                        <m:m>
                                          <m:mPr>
                                            <m:plcHide m:val="on"/>
                                            <m:mcs>
                                              <m:mc>
                                                <m:mcPr>
                                                  <m:count m:val="1"/>
                                                  <m:mcJc m:val="center"/>
                                                </m:mcPr>
                                              </m:mc>
                                            </m:mcs>
                                            <m:ctrlPr>
                                              <a:rPr lang="en-US" i="1">
                                                <a:solidFill>
                                                  <a:schemeClr val="tx1"/>
                                                </a:solidFill>
                                                <a:latin typeface="Cambria Math" panose="02040503050406030204" pitchFamily="18" charset="0"/>
                                              </a:rPr>
                                            </m:ctrlPr>
                                          </m:mP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𝑥</m:t>
                                                  </m:r>
                                                </m:sub>
                                              </m:sSub>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𝑦</m:t>
                                                  </m:r>
                                                </m:sub>
                                              </m:sSub>
                                            </m:e>
                                          </m:mr>
                                          <m:m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𝑧</m:t>
                                                  </m:r>
                                                </m:sub>
                                              </m:sSub>
                                              <m:r>
                                                <a:rPr lang="en-US" i="0">
                                                  <a:solidFill>
                                                    <a:schemeClr val="tx1"/>
                                                  </a:solidFill>
                                                  <a:latin typeface="Cambria Math" panose="02040503050406030204" pitchFamily="18" charset="0"/>
                                                </a:rPr>
                                                <m:t> − </m:t>
                                              </m:r>
                                              <m:r>
                                                <m:rPr>
                                                  <m:sty m:val="p"/>
                                                </m:rPr>
                                                <a:rPr lang="en-US" i="0">
                                                  <a:solidFill>
                                                    <a:schemeClr val="tx1"/>
                                                  </a:solidFill>
                                                  <a:latin typeface="Cambria Math" panose="02040503050406030204" pitchFamily="18" charset="0"/>
                                                </a:rPr>
                                                <m:t>ε</m:t>
                                              </m:r>
                                            </m:e>
                                          </m:mr>
                                        </m:m>
                                      </m:e>
                                    </m:d>
                                  </m:e>
                                </m:mr>
                              </m:m>
                            </m:e>
                          </m:d>
                        </m:e>
                      </m:acc>
                    </m:oMath>
                  </m:oMathPara>
                </a14:m>
                <a:endParaRPr lang="en-US" dirty="0">
                  <a:solidFill>
                    <a:schemeClr val="tx1"/>
                  </a:solidFill>
                </a:endParaRPr>
              </a:p>
            </p:txBody>
          </p:sp>
        </mc:Choice>
        <mc:Fallback>
          <p:sp>
            <p:nvSpPr>
              <p:cNvPr id="9" name="TextBox 8">
                <a:extLst>
                  <a:ext uri="{FF2B5EF4-FFF2-40B4-BE49-F238E27FC236}">
                    <a16:creationId xmlns:a16="http://schemas.microsoft.com/office/drawing/2014/main" id="{7FCE05C6-2A45-25E8-220B-0A3EEFEED465}"/>
                  </a:ext>
                </a:extLst>
              </p:cNvPr>
              <p:cNvSpPr txBox="1">
                <a:spLocks noRot="1" noChangeAspect="1" noMove="1" noResize="1" noEditPoints="1" noAdjustHandles="1" noChangeArrowheads="1" noChangeShapeType="1" noTextEdit="1"/>
              </p:cNvSpPr>
              <p:nvPr/>
            </p:nvSpPr>
            <p:spPr>
              <a:xfrm>
                <a:off x="5875922" y="3629407"/>
                <a:ext cx="5251784" cy="289265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14447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535405"/>
            <a:ext cx="9251092" cy="5684921"/>
          </a:xfrm>
        </p:spPr>
        <p:txBody>
          <a:bodyPr>
            <a:normAutofit/>
          </a:bodyPr>
          <a:lstStyle/>
          <a:p>
            <a:r>
              <a:rPr lang="lt-LT" sz="2800" dirty="0">
                <a:latin typeface="Tahoma" panose="020B0604030504040204" pitchFamily="34" charset="0"/>
                <a:ea typeface="Tahoma" panose="020B0604030504040204" pitchFamily="34" charset="0"/>
                <a:cs typeface="Tahoma" panose="020B0604030504040204" pitchFamily="34" charset="0"/>
              </a:rPr>
              <a:t>Darbą baigiau sausį įdėjęs dauguma norimų funkcijų. Mano progresas yra matomas internete, atviro kodo talpykloje </a:t>
            </a:r>
            <a:r>
              <a:rPr lang="lt-LT" sz="2800" dirty="0" err="1">
                <a:latin typeface="Tahoma" panose="020B0604030504040204" pitchFamily="34" charset="0"/>
                <a:ea typeface="Tahoma" panose="020B0604030504040204" pitchFamily="34" charset="0"/>
                <a:cs typeface="Tahoma" panose="020B0604030504040204" pitchFamily="34" charset="0"/>
              </a:rPr>
              <a:t>Github</a:t>
            </a:r>
            <a:r>
              <a:rPr lang="lt-LT" sz="2800" dirty="0">
                <a:latin typeface="Tahoma" panose="020B0604030504040204" pitchFamily="34" charset="0"/>
                <a:ea typeface="Tahoma" panose="020B0604030504040204" pitchFamily="34" charset="0"/>
                <a:cs typeface="Tahoma" panose="020B0604030504040204" pitchFamily="34" charset="0"/>
              </a:rPr>
              <a:t>, kuriame yra ir veikiantis programos kodas, leidžiantis vartotojui keisti fraktalų parametrus.</a:t>
            </a:r>
          </a:p>
        </p:txBody>
      </p:sp>
      <p:pic>
        <p:nvPicPr>
          <p:cNvPr id="4" name="Paveikslėlis 3">
            <a:extLst>
              <a:ext uri="{FF2B5EF4-FFF2-40B4-BE49-F238E27FC236}">
                <a16:creationId xmlns:a16="http://schemas.microsoft.com/office/drawing/2014/main" id="{EEA56EE6-EF3F-5CAF-9AB2-8F2764C75B4F}"/>
              </a:ext>
            </a:extLst>
          </p:cNvPr>
          <p:cNvPicPr>
            <a:picLocks noChangeAspect="1"/>
          </p:cNvPicPr>
          <p:nvPr/>
        </p:nvPicPr>
        <p:blipFill>
          <a:blip r:embed="rId2"/>
          <a:stretch>
            <a:fillRect/>
          </a:stretch>
        </p:blipFill>
        <p:spPr>
          <a:xfrm>
            <a:off x="4126658" y="2286000"/>
            <a:ext cx="3233157" cy="4415589"/>
          </a:xfrm>
          <a:prstGeom prst="rect">
            <a:avLst/>
          </a:prstGeom>
        </p:spPr>
      </p:pic>
    </p:spTree>
    <p:extLst>
      <p:ext uri="{BB962C8B-B14F-4D97-AF65-F5344CB8AC3E}">
        <p14:creationId xmlns:p14="http://schemas.microsoft.com/office/powerpoint/2010/main" val="1696538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trinis pavadinimas 2">
            <a:extLst>
              <a:ext uri="{FF2B5EF4-FFF2-40B4-BE49-F238E27FC236}">
                <a16:creationId xmlns:a16="http://schemas.microsoft.com/office/drawing/2014/main" id="{5C9725CA-24CB-740B-BD7A-60C19FF9E039}"/>
              </a:ext>
            </a:extLst>
          </p:cNvPr>
          <p:cNvSpPr>
            <a:spLocks noGrp="1"/>
          </p:cNvSpPr>
          <p:nvPr>
            <p:ph type="subTitle" idx="1"/>
          </p:nvPr>
        </p:nvSpPr>
        <p:spPr>
          <a:xfrm>
            <a:off x="1470454" y="267987"/>
            <a:ext cx="9251092" cy="5952339"/>
          </a:xfrm>
        </p:spPr>
        <p:txBody>
          <a:bodyPr>
            <a:normAutofit/>
          </a:bodyPr>
          <a:lstStyle/>
          <a:p>
            <a:r>
              <a:rPr lang="lt-LT" sz="3200" dirty="0">
                <a:latin typeface="Tahoma" panose="020B0604030504040204" pitchFamily="34" charset="0"/>
                <a:ea typeface="Tahoma" panose="020B0604030504040204" pitchFamily="34" charset="0"/>
                <a:cs typeface="Tahoma" panose="020B0604030504040204" pitchFamily="34" charset="0"/>
              </a:rPr>
              <a:t>3. Rezultatai:</a:t>
            </a:r>
          </a:p>
          <a:p>
            <a:r>
              <a:rPr lang="lt-LT" sz="2800" dirty="0">
                <a:latin typeface="Tahoma" panose="020B0604030504040204" pitchFamily="34" charset="0"/>
                <a:ea typeface="Tahoma" panose="020B0604030504040204" pitchFamily="34" charset="0"/>
                <a:cs typeface="Tahoma" panose="020B0604030504040204" pitchFamily="34" charset="0"/>
              </a:rPr>
              <a:t>Trimatės Julijos aibės vaizdą ir vizualizaciją sukūriau,</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taip</a:t>
            </a:r>
            <a:r>
              <a:rPr lang="en-US" sz="2800" dirty="0">
                <a:latin typeface="Tahoma" panose="020B0604030504040204" pitchFamily="34" charset="0"/>
                <a:ea typeface="Tahoma" panose="020B0604030504040204" pitchFamily="34" charset="0"/>
                <a:cs typeface="Tahoma" panose="020B0604030504040204" pitchFamily="34" charset="0"/>
              </a:rPr>
              <a:t> pat </a:t>
            </a:r>
            <a:r>
              <a:rPr lang="en-US" sz="2800" dirty="0" err="1">
                <a:latin typeface="Tahoma" panose="020B0604030504040204" pitchFamily="34" charset="0"/>
                <a:ea typeface="Tahoma" panose="020B0604030504040204" pitchFamily="34" charset="0"/>
                <a:cs typeface="Tahoma" panose="020B0604030504040204" pitchFamily="34" charset="0"/>
              </a:rPr>
              <a:t>atvaizdavau</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ir</a:t>
            </a:r>
            <a:r>
              <a:rPr lang="en-US" sz="2800" dirty="0">
                <a:latin typeface="Tahoma" panose="020B0604030504040204" pitchFamily="34" charset="0"/>
                <a:ea typeface="Tahoma" panose="020B0604030504040204" pitchFamily="34" charset="0"/>
                <a:cs typeface="Tahoma" panose="020B0604030504040204" pitchFamily="34" charset="0"/>
              </a:rPr>
              <a:t> kit</a:t>
            </a:r>
            <a:r>
              <a:rPr lang="lt-LT" sz="2800" dirty="0" err="1">
                <a:latin typeface="Tahoma" panose="020B0604030504040204" pitchFamily="34" charset="0"/>
                <a:ea typeface="Tahoma" panose="020B0604030504040204" pitchFamily="34" charset="0"/>
                <a:cs typeface="Tahoma" panose="020B0604030504040204" pitchFamily="34" charset="0"/>
              </a:rPr>
              <a:t>okio</a:t>
            </a:r>
            <a:r>
              <a:rPr lang="lt-LT" sz="2800" dirty="0">
                <a:latin typeface="Tahoma" panose="020B0604030504040204" pitchFamily="34" charset="0"/>
                <a:ea typeface="Tahoma" panose="020B0604030504040204" pitchFamily="34" charset="0"/>
                <a:cs typeface="Tahoma" panose="020B0604030504040204" pitchFamily="34" charset="0"/>
              </a:rPr>
              <a:t> tipo fraktalus keičiant jų parametrus</a:t>
            </a:r>
          </a:p>
        </p:txBody>
      </p:sp>
      <p:pic>
        <p:nvPicPr>
          <p:cNvPr id="2" name="Paveikslėlis 1">
            <a:extLst>
              <a:ext uri="{FF2B5EF4-FFF2-40B4-BE49-F238E27FC236}">
                <a16:creationId xmlns:a16="http://schemas.microsoft.com/office/drawing/2014/main" id="{3758214F-BC13-FC5C-F52A-57B65C2BAE9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1019978" y="2337418"/>
            <a:ext cx="3859530" cy="4252595"/>
          </a:xfrm>
          <a:prstGeom prst="rect">
            <a:avLst/>
          </a:prstGeom>
        </p:spPr>
      </p:pic>
      <p:pic>
        <p:nvPicPr>
          <p:cNvPr id="5" name="Paveikslėlis 4" descr="Paveikslėlis, kuriame yra spalvingas&#10;&#10;Automatiškai sugeneruotas aprašymas">
            <a:extLst>
              <a:ext uri="{FF2B5EF4-FFF2-40B4-BE49-F238E27FC236}">
                <a16:creationId xmlns:a16="http://schemas.microsoft.com/office/drawing/2014/main" id="{67B97C2D-CC47-A8A8-1D3E-7835FF1E6F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9984" y="2337418"/>
            <a:ext cx="6468360" cy="4252595"/>
          </a:xfrm>
          <a:prstGeom prst="rect">
            <a:avLst/>
          </a:prstGeom>
        </p:spPr>
      </p:pic>
    </p:spTree>
    <p:extLst>
      <p:ext uri="{BB962C8B-B14F-4D97-AF65-F5344CB8AC3E}">
        <p14:creationId xmlns:p14="http://schemas.microsoft.com/office/powerpoint/2010/main" val="1310097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ternetinė medija 6" title="Julia set 3d slice">
            <a:hlinkClick r:id="" action="ppaction://media"/>
            <a:extLst>
              <a:ext uri="{FF2B5EF4-FFF2-40B4-BE49-F238E27FC236}">
                <a16:creationId xmlns:a16="http://schemas.microsoft.com/office/drawing/2014/main" id="{40DE5BF3-D75C-D372-4F41-FA531496761C}"/>
              </a:ext>
            </a:extLst>
          </p:cNvPr>
          <p:cNvPicPr>
            <a:picLocks noRot="1" noChangeAspect="1"/>
          </p:cNvPicPr>
          <p:nvPr>
            <a:videoFile r:link="rId1"/>
          </p:nvPr>
        </p:nvPicPr>
        <p:blipFill>
          <a:blip r:embed="rId3"/>
          <a:stretch>
            <a:fillRect/>
          </a:stretch>
        </p:blipFill>
        <p:spPr>
          <a:xfrm>
            <a:off x="1347253" y="745958"/>
            <a:ext cx="9497494" cy="5366084"/>
          </a:xfrm>
          <a:prstGeom prst="rect">
            <a:avLst/>
          </a:prstGeom>
        </p:spPr>
      </p:pic>
    </p:spTree>
    <p:extLst>
      <p:ext uri="{BB962C8B-B14F-4D97-AF65-F5344CB8AC3E}">
        <p14:creationId xmlns:p14="http://schemas.microsoft.com/office/powerpoint/2010/main" val="53467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467</Words>
  <Application>Microsoft Office PowerPoint</Application>
  <PresentationFormat>Plačiaekranė</PresentationFormat>
  <Paragraphs>28</Paragraphs>
  <Slides>15</Slides>
  <Notes>0</Notes>
  <HiddenSlides>0</HiddenSlides>
  <MMClips>1</MMClips>
  <ScaleCrop>false</ScaleCrop>
  <HeadingPairs>
    <vt:vector size="6" baseType="variant">
      <vt:variant>
        <vt:lpstr>Naudojami šriftai</vt:lpstr>
      </vt:variant>
      <vt:variant>
        <vt:i4>5</vt:i4>
      </vt:variant>
      <vt:variant>
        <vt:lpstr>Tema</vt:lpstr>
      </vt:variant>
      <vt:variant>
        <vt:i4>1</vt:i4>
      </vt:variant>
      <vt:variant>
        <vt:lpstr>Skaidrių pavadinimai</vt:lpstr>
      </vt:variant>
      <vt:variant>
        <vt:i4>15</vt:i4>
      </vt:variant>
    </vt:vector>
  </HeadingPairs>
  <TitlesOfParts>
    <vt:vector size="21" baseType="lpstr">
      <vt:lpstr>Arial</vt:lpstr>
      <vt:lpstr>Calibri</vt:lpstr>
      <vt:lpstr>Calibri Light</vt:lpstr>
      <vt:lpstr>Cambria Math</vt:lpstr>
      <vt:lpstr>Tahoma</vt:lpstr>
      <vt:lpstr>„Office“ tema</vt:lpstr>
      <vt:lpstr>Fraktalų atvaizdavimas trimatėje erdvėje</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Fraktalų atvaizdavimas trimatėje erdvėje</dc:title>
  <dc:creator>Adam B</dc:creator>
  <cp:lastModifiedBy>Adam B</cp:lastModifiedBy>
  <cp:revision>11</cp:revision>
  <dcterms:created xsi:type="dcterms:W3CDTF">2023-05-15T20:22:37Z</dcterms:created>
  <dcterms:modified xsi:type="dcterms:W3CDTF">2023-06-07T21:45:33Z</dcterms:modified>
</cp:coreProperties>
</file>